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8"/>
  </p:notesMasterIdLst>
  <p:handoutMasterIdLst>
    <p:handoutMasterId r:id="rId39"/>
  </p:handoutMasterIdLst>
  <p:sldIdLst>
    <p:sldId id="256" r:id="rId2"/>
    <p:sldId id="290" r:id="rId3"/>
    <p:sldId id="257" r:id="rId4"/>
    <p:sldId id="258" r:id="rId5"/>
    <p:sldId id="259" r:id="rId6"/>
    <p:sldId id="260" r:id="rId7"/>
    <p:sldId id="261" r:id="rId8"/>
    <p:sldId id="262" r:id="rId9"/>
    <p:sldId id="263" r:id="rId10"/>
    <p:sldId id="288" r:id="rId11"/>
    <p:sldId id="289"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0" r:id="rId28"/>
    <p:sldId id="279" r:id="rId29"/>
    <p:sldId id="281" r:id="rId30"/>
    <p:sldId id="282" r:id="rId31"/>
    <p:sldId id="283" r:id="rId32"/>
    <p:sldId id="284" r:id="rId33"/>
    <p:sldId id="285" r:id="rId34"/>
    <p:sldId id="286" r:id="rId35"/>
    <p:sldId id="287" r:id="rId36"/>
    <p:sldId id="291" r:id="rId3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76703" autoAdjust="0"/>
  </p:normalViewPr>
  <p:slideViewPr>
    <p:cSldViewPr snapToGrid="0">
      <p:cViewPr varScale="1">
        <p:scale>
          <a:sx n="87" d="100"/>
          <a:sy n="87" d="100"/>
        </p:scale>
        <p:origin x="1458" y="90"/>
      </p:cViewPr>
      <p:guideLst>
        <p:guide orient="horz" pos="2160"/>
        <p:guide pos="3840"/>
      </p:guideLst>
    </p:cSldViewPr>
  </p:slideViewPr>
  <p:outlineViewPr>
    <p:cViewPr>
      <p:scale>
        <a:sx n="33" d="100"/>
        <a:sy n="33" d="100"/>
      </p:scale>
      <p:origin x="0" y="2592"/>
    </p:cViewPr>
  </p:outlineViewPr>
  <p:notesTextViewPr>
    <p:cViewPr>
      <p:scale>
        <a:sx n="1" d="1"/>
        <a:sy n="1" d="1"/>
      </p:scale>
      <p:origin x="0" y="0"/>
    </p:cViewPr>
  </p:notesTextViewPr>
  <p:notesViewPr>
    <p:cSldViewPr snapToGrid="0">
      <p:cViewPr>
        <p:scale>
          <a:sx n="100" d="100"/>
          <a:sy n="100" d="100"/>
        </p:scale>
        <p:origin x="-1890" y="192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53C338-34C7-4B23-BBBE-C9395123403C}"/>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E002F32E-0098-4FA2-883C-30FFD1B1D106}"/>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128FC33-E804-4EB9-9A91-89560B438F7E}" type="datetimeFigureOut">
              <a:rPr lang="en-US" smtClean="0"/>
              <a:pPr/>
              <a:t>6/19/2019</a:t>
            </a:fld>
            <a:endParaRPr lang="en-US" dirty="0"/>
          </a:p>
        </p:txBody>
      </p:sp>
      <p:sp>
        <p:nvSpPr>
          <p:cNvPr id="4" name="Footer Placeholder 3">
            <a:extLst>
              <a:ext uri="{FF2B5EF4-FFF2-40B4-BE49-F238E27FC236}">
                <a16:creationId xmlns:a16="http://schemas.microsoft.com/office/drawing/2014/main" id="{4062587C-0347-4257-828D-1A7C40C75393}"/>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E5509DC-70F0-4128-92F9-6D88F80298E5}"/>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928CA71-3922-4CA6-82DC-D8F176B8A72C}" type="slidenum">
              <a:rPr lang="en-US" smtClean="0"/>
              <a:pPr/>
              <a:t>‹#›</a:t>
            </a:fld>
            <a:endParaRPr lang="en-US" dirty="0"/>
          </a:p>
        </p:txBody>
      </p:sp>
    </p:spTree>
    <p:extLst>
      <p:ext uri="{BB962C8B-B14F-4D97-AF65-F5344CB8AC3E}">
        <p14:creationId xmlns:p14="http://schemas.microsoft.com/office/powerpoint/2010/main" val="16265538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3064928-5640-4075-949B-5F4B1FA4D717}" type="datetimeFigureOut">
              <a:rPr lang="en-US" smtClean="0"/>
              <a:pPr/>
              <a:t>6/19/2019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A57A0CB-DBC1-43EF-BC98-FD1F0597946F}" type="slidenum">
              <a:rPr lang="en-US" smtClean="0"/>
              <a:pPr/>
              <a:t>‹#›</a:t>
            </a:fld>
            <a:endParaRPr lang="en-US" dirty="0"/>
          </a:p>
        </p:txBody>
      </p:sp>
    </p:spTree>
    <p:extLst>
      <p:ext uri="{BB962C8B-B14F-4D97-AF65-F5344CB8AC3E}">
        <p14:creationId xmlns:p14="http://schemas.microsoft.com/office/powerpoint/2010/main" val="24954135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1</a:t>
            </a:fld>
            <a:endParaRPr lang="en-US" dirty="0"/>
          </a:p>
        </p:txBody>
      </p:sp>
    </p:spTree>
    <p:extLst>
      <p:ext uri="{BB962C8B-B14F-4D97-AF65-F5344CB8AC3E}">
        <p14:creationId xmlns:p14="http://schemas.microsoft.com/office/powerpoint/2010/main" val="30047329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29-3110 recognized the </a:t>
            </a:r>
            <a:r>
              <a:rPr lang="en-US" b="1" dirty="0"/>
              <a:t>validity of the prior operating agreements, but that does not mean it is in compliance</a:t>
            </a:r>
            <a:r>
              <a:rPr lang="en-US" dirty="0"/>
              <a:t>.  I read the Act to require all LLC’s to be in compliance after September 1,</a:t>
            </a:r>
            <a:r>
              <a:rPr lang="en-US" baseline="0" dirty="0"/>
              <a:t> 2020.  The (</a:t>
            </a:r>
            <a:r>
              <a:rPr lang="en-US" b="1" baseline="0" dirty="0"/>
              <a:t>Thompson article</a:t>
            </a:r>
            <a:r>
              <a:rPr lang="en-US" baseline="0" dirty="0"/>
              <a:t>) Business Organization Limited Liability Company and Partnership Article read Section D to mean that old LLC are, essentially, grandfathered in provided they do not amend their operating agreement.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 do not see how the Act can require compliance for all LLC while still allowing non-compliant LLC to operate.  I understand section D to recognize the </a:t>
            </a:r>
            <a:r>
              <a:rPr lang="en-US" b="1" baseline="0" dirty="0"/>
              <a:t>valid points in an existing operating agreement</a:t>
            </a:r>
            <a:r>
              <a:rPr lang="en-US" baseline="0" dirty="0"/>
              <a:t>, but the </a:t>
            </a:r>
            <a:r>
              <a:rPr lang="en-US" b="1" baseline="0" dirty="0"/>
              <a:t>Act would still require compliance with 29-3105</a:t>
            </a:r>
            <a:r>
              <a:rPr lang="en-US" baseline="0" dirty="0"/>
              <a:t>.  </a:t>
            </a:r>
            <a:r>
              <a:rPr lang="en-US" dirty="0"/>
              <a:t>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Practitioner point:  Recommending compliance is in best interest of client because there may be confusion in interpreting old Operating Agreements now that there is a new Act.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This is going to playout in strange ways during litigation.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10</a:t>
            </a:fld>
            <a:endParaRPr lang="en-US" dirty="0"/>
          </a:p>
        </p:txBody>
      </p:sp>
    </p:spTree>
    <p:extLst>
      <p:ext uri="{BB962C8B-B14F-4D97-AF65-F5344CB8AC3E}">
        <p14:creationId xmlns:p14="http://schemas.microsoft.com/office/powerpoint/2010/main" val="3560526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Oral operating agreements are recognized, but the operating agreement still needs to</a:t>
            </a:r>
            <a:r>
              <a:rPr lang="en-US" baseline="0" dirty="0"/>
              <a:t> be in compliance with the Act.  Where the oral provisions are silent the Act will control.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ARS 29-3105 allows the Act to completely govern a LLC that has no operating agreement.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Most LLC do not have operating agreements so it is important to advise your clients who have an LLC without an operating agreement of the potential consequences of refusing to get one.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Act can even interfere with single member operating agreements as ARS 29-3201 changes ownership structure in such a way that it can impact how the business is held.  An operating agreement can clarify this. </a:t>
            </a:r>
            <a:endParaRPr lang="en-US" dirty="0"/>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Best practice may be to advise company to comply with act for consistency.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11</a:t>
            </a:fld>
            <a:endParaRPr lang="en-US" dirty="0"/>
          </a:p>
        </p:txBody>
      </p:sp>
    </p:spTree>
    <p:extLst>
      <p:ext uri="{BB962C8B-B14F-4D97-AF65-F5344CB8AC3E}">
        <p14:creationId xmlns:p14="http://schemas.microsoft.com/office/powerpoint/2010/main" val="2257005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A57A0CB-DBC1-43EF-BC98-FD1F0597946F}" type="slidenum">
              <a:rPr lang="en-US" smtClean="0"/>
              <a:pPr/>
              <a:t>12</a:t>
            </a:fld>
            <a:endParaRPr lang="en-US" dirty="0"/>
          </a:p>
        </p:txBody>
      </p:sp>
    </p:spTree>
    <p:extLst>
      <p:ext uri="{BB962C8B-B14F-4D97-AF65-F5344CB8AC3E}">
        <p14:creationId xmlns:p14="http://schemas.microsoft.com/office/powerpoint/2010/main" val="1382393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Comment to Section 105 of the Revised Uniform LLC ACT </a:t>
            </a:r>
          </a:p>
          <a:p>
            <a:endParaRPr lang="en-US" dirty="0"/>
          </a:p>
          <a:p>
            <a:r>
              <a:rPr lang="en-US" dirty="0"/>
              <a:t>LLC is a creature of contract under RULLCA</a:t>
            </a:r>
          </a:p>
          <a:p>
            <a:endParaRPr lang="en-US" dirty="0"/>
          </a:p>
          <a:p>
            <a:r>
              <a:rPr lang="x-none" b="1" dirty="0"/>
              <a:t>A limited liability company is as much a creature of contract as of statute</a:t>
            </a:r>
            <a:r>
              <a:rPr lang="x-none" dirty="0"/>
              <a:t>, </a:t>
            </a:r>
            <a:r>
              <a:rPr lang="x-none" i="1" dirty="0"/>
              <a:t>TravelCenters of Am., L.L.C. v. Brog, </a:t>
            </a:r>
            <a:r>
              <a:rPr lang="x-none" dirty="0"/>
              <a:t>CIV.A. 3516-CC, 2008 WL 1746987, at *1 (Del. Ch. Apr. 3, 2008) (stating that “limited liability companies are creatures of contract”); </a:t>
            </a:r>
            <a:r>
              <a:rPr lang="x-none" i="1" dirty="0"/>
              <a:t>Gottsacker v. Monnier, </a:t>
            </a:r>
            <a:r>
              <a:rPr lang="x-none" dirty="0"/>
              <a:t>28</a:t>
            </a:r>
            <a:r>
              <a:rPr lang="en-US" dirty="0"/>
              <a:t>1 </a:t>
            </a:r>
            <a:r>
              <a:rPr lang="x-none" dirty="0"/>
              <a:t>Wis. 2d 361, 370, 697 N.W.2d 436, 440 (2005) (stating that “from the partnership form, the LLC borrows . . . internal governance by contract”), and Section 102(13) delineates a very broad scope for “operating agreement.” </a:t>
            </a:r>
            <a:r>
              <a:rPr lang="x-none" b="1" dirty="0"/>
              <a:t>As a result, once an LLC comes into existence and has a member, the LLC necessarily has an operating agreement. </a:t>
            </a:r>
            <a:r>
              <a:rPr lang="x-none" i="1" dirty="0"/>
              <a:t>See </a:t>
            </a:r>
            <a:r>
              <a:rPr lang="x-none" dirty="0"/>
              <a:t>the comment to Section 102(13). </a:t>
            </a:r>
            <a:endParaRPr lang="en-US" dirty="0"/>
          </a:p>
          <a:p>
            <a:endParaRPr lang="en-US" dirty="0"/>
          </a:p>
          <a:p>
            <a:r>
              <a:rPr lang="x-none" dirty="0"/>
              <a:t>Accordingly, this act refers to “the operating agreement” rather than “an operating agreement.” This phrasing should not, however, be read to require a limited liability company or its members to take any formal action to adopt an operating agreement.</a:t>
            </a:r>
            <a:endParaRPr lang="en-US" dirty="0"/>
          </a:p>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13</a:t>
            </a:fld>
            <a:endParaRPr lang="en-US" dirty="0"/>
          </a:p>
        </p:txBody>
      </p:sp>
    </p:spTree>
    <p:extLst>
      <p:ext uri="{BB962C8B-B14F-4D97-AF65-F5344CB8AC3E}">
        <p14:creationId xmlns:p14="http://schemas.microsoft.com/office/powerpoint/2010/main" val="3992156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important thing to focus on here is the </a:t>
            </a:r>
            <a:r>
              <a:rPr lang="en-US" b="1" dirty="0"/>
              <a:t>codification of the relationship among the members </a:t>
            </a:r>
            <a:r>
              <a:rPr lang="en-US" dirty="0"/>
              <a:t>which is further discussed in ARS 29-3409.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The fact that the </a:t>
            </a:r>
            <a:r>
              <a:rPr lang="en-US" b="1" dirty="0"/>
              <a:t>Operating Agreement trumps the law</a:t>
            </a:r>
            <a:r>
              <a:rPr lang="en-US" dirty="0"/>
              <a:t>.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This provision shows that an </a:t>
            </a:r>
            <a:r>
              <a:rPr lang="en-US" b="1" dirty="0"/>
              <a:t>Operating Agreement should be seen as a requirement for LLC’s </a:t>
            </a:r>
            <a:r>
              <a:rPr lang="en-US" dirty="0"/>
              <a:t>because it allows the LLC’s to control member and manager interactions and rights upon agreement.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The Act will take hold if the Operating Agreement does not clearly explain the rights of the members.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14</a:t>
            </a:fld>
            <a:endParaRPr lang="en-US" dirty="0"/>
          </a:p>
        </p:txBody>
      </p:sp>
    </p:spTree>
    <p:extLst>
      <p:ext uri="{BB962C8B-B14F-4D97-AF65-F5344CB8AC3E}">
        <p14:creationId xmlns:p14="http://schemas.microsoft.com/office/powerpoint/2010/main" val="29928999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There are </a:t>
            </a:r>
            <a:r>
              <a:rPr lang="en-US" b="1" dirty="0"/>
              <a:t>13 limitations on the Operating Agreement</a:t>
            </a:r>
            <a:r>
              <a:rPr lang="en-US" dirty="0"/>
              <a:t>.  Important ones to focus in on are: </a:t>
            </a:r>
          </a:p>
          <a:p>
            <a:pPr marL="174708"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(5) eliminate the </a:t>
            </a:r>
            <a:r>
              <a:rPr lang="en-US" b="1" dirty="0"/>
              <a:t>contractual obligations of good faith and fair dealings </a:t>
            </a:r>
            <a:r>
              <a:rPr lang="en-US" dirty="0"/>
              <a:t>or the duty to refrain from willful or intentional misconduct.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(6) eliminate </a:t>
            </a:r>
            <a:r>
              <a:rPr lang="en-US" b="1" dirty="0"/>
              <a:t>liability for any violation of the contractual obligation of good faith and fair dealing </a:t>
            </a:r>
            <a:r>
              <a:rPr lang="en-US" dirty="0"/>
              <a:t>or conduct involving willful or intentional misconduct.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(9) unreasonably </a:t>
            </a:r>
            <a:r>
              <a:rPr lang="en-US" b="1" dirty="0"/>
              <a:t>restrict the rights of a member to bring suit against the company</a:t>
            </a:r>
            <a:r>
              <a:rPr lang="en-US" dirty="0"/>
              <a:t>, but requiring a showing of an actual injury to member, not just the company.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(13) reduce or eliminate </a:t>
            </a:r>
            <a:r>
              <a:rPr lang="en-US" b="1" dirty="0"/>
              <a:t>restrictions on distribution under 29-3405 </a:t>
            </a:r>
            <a:r>
              <a:rPr lang="en-US" dirty="0"/>
              <a:t>(sets statutory governance for how restrictions can be made and 29-3406 sets liability for violating these restrictions). </a:t>
            </a:r>
          </a:p>
          <a:p>
            <a:pPr marL="640594" lvl="1"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15</a:t>
            </a:fld>
            <a:endParaRPr lang="en-US" dirty="0"/>
          </a:p>
        </p:txBody>
      </p:sp>
    </p:spTree>
    <p:extLst>
      <p:ext uri="{BB962C8B-B14F-4D97-AF65-F5344CB8AC3E}">
        <p14:creationId xmlns:p14="http://schemas.microsoft.com/office/powerpoint/2010/main" val="957623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comments to the Revised Uniform LLC  (“RULLCA”) Act provides that an Operating Agreement, if properly drafted, can alter and even eliminate fiduciary duties, provided that: </a:t>
            </a:r>
          </a:p>
          <a:p>
            <a:endParaRPr lang="en-US" dirty="0"/>
          </a:p>
          <a:p>
            <a:r>
              <a:rPr lang="en-US" dirty="0"/>
              <a:t> 1. The arrangement must not be </a:t>
            </a:r>
            <a:r>
              <a:rPr lang="en-US" b="1" dirty="0"/>
              <a:t>manifestly unreasonable</a:t>
            </a:r>
            <a:r>
              <a:rPr lang="en-US" dirty="0"/>
              <a:t>.  The comments provide that manifestly unreasonable would result if the court found that (A) the </a:t>
            </a:r>
            <a:r>
              <a:rPr lang="en-US" b="1" dirty="0"/>
              <a:t>objective of the term is unreasonable</a:t>
            </a:r>
            <a:r>
              <a:rPr lang="en-US" dirty="0"/>
              <a:t>; or (B) the term is an </a:t>
            </a:r>
            <a:r>
              <a:rPr lang="en-US" b="1" dirty="0"/>
              <a:t>unreasonable means to achieve the terms objective</a:t>
            </a:r>
            <a:r>
              <a:rPr lang="en-US" dirty="0"/>
              <a:t>. </a:t>
            </a:r>
          </a:p>
          <a:p>
            <a:endParaRPr lang="en-US" dirty="0"/>
          </a:p>
          <a:p>
            <a:r>
              <a:rPr lang="en-US" dirty="0"/>
              <a:t>2. The operating agreement may not transform the relationship of the members, managers, and company into an entirely </a:t>
            </a:r>
            <a:r>
              <a:rPr lang="en-US" b="1" dirty="0"/>
              <a:t>arm’s length transaction</a:t>
            </a:r>
            <a:r>
              <a:rPr lang="en-US" dirty="0"/>
              <a:t>.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16</a:t>
            </a:fld>
            <a:endParaRPr lang="en-US" dirty="0"/>
          </a:p>
        </p:txBody>
      </p:sp>
    </p:spTree>
    <p:extLst>
      <p:ext uri="{BB962C8B-B14F-4D97-AF65-F5344CB8AC3E}">
        <p14:creationId xmlns:p14="http://schemas.microsoft.com/office/powerpoint/2010/main" val="9123093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allows for the adoption of a corporate structure to the LLC along with all the well established corporate laws in Arizona.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17</a:t>
            </a:fld>
            <a:endParaRPr lang="en-US" dirty="0"/>
          </a:p>
        </p:txBody>
      </p:sp>
    </p:spTree>
    <p:extLst>
      <p:ext uri="{BB962C8B-B14F-4D97-AF65-F5344CB8AC3E}">
        <p14:creationId xmlns:p14="http://schemas.microsoft.com/office/powerpoint/2010/main" val="41122569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provisions to focus on are the binding nature of an Operating Agreement, regardless of the manifested assent and the new member’s assent to the existing Operating Agreement.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18</a:t>
            </a:fld>
            <a:endParaRPr lang="en-US" dirty="0"/>
          </a:p>
        </p:txBody>
      </p:sp>
    </p:spTree>
    <p:extLst>
      <p:ext uri="{BB962C8B-B14F-4D97-AF65-F5344CB8AC3E}">
        <p14:creationId xmlns:p14="http://schemas.microsoft.com/office/powerpoint/2010/main" val="13962462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Compliance with ARS 29-3105 is in best interest. </a:t>
            </a:r>
          </a:p>
          <a:p>
            <a:pPr marL="174708" indent="-174708">
              <a:buFont typeface="Arial" panose="020B0604020202020204" pitchFamily="34" charset="0"/>
              <a:buChar char="•"/>
            </a:pPr>
            <a:r>
              <a:rPr lang="en-US" dirty="0"/>
              <a:t>Be sure Operating Agreement do not contain what is listed in 29-3105(C)</a:t>
            </a:r>
          </a:p>
          <a:p>
            <a:pPr marL="174708" indent="-174708">
              <a:buFont typeface="Arial" panose="020B0604020202020204" pitchFamily="34" charset="0"/>
              <a:buChar char="•"/>
            </a:pPr>
            <a:r>
              <a:rPr lang="en-US" dirty="0"/>
              <a:t>There are new duties for litigators to familiarize themselves with. </a:t>
            </a:r>
          </a:p>
          <a:p>
            <a:pPr marL="174708" indent="-174708">
              <a:buFont typeface="Arial" panose="020B0604020202020204" pitchFamily="34" charset="0"/>
              <a:buChar char="•"/>
            </a:pPr>
            <a:r>
              <a:rPr lang="en-US" dirty="0"/>
              <a:t>Corporate law adoption may provide for more clarity. </a:t>
            </a:r>
          </a:p>
          <a:p>
            <a:pPr marL="174708" indent="-174708">
              <a:buFont typeface="Arial" panose="020B0604020202020204" pitchFamily="34" charset="0"/>
              <a:buChar char="•"/>
            </a:pPr>
            <a:r>
              <a:rPr lang="en-US" dirty="0"/>
              <a:t>Contract of adhesion argument re manifest assent provision. </a:t>
            </a:r>
          </a:p>
          <a:p>
            <a:pPr marL="174708" indent="-174708">
              <a:buFont typeface="Arial" panose="020B0604020202020204" pitchFamily="34" charset="0"/>
              <a:buChar char="•"/>
            </a:pPr>
            <a:r>
              <a:rPr lang="en-US" dirty="0"/>
              <a:t>Manager employment contracts. </a:t>
            </a:r>
          </a:p>
        </p:txBody>
      </p:sp>
      <p:sp>
        <p:nvSpPr>
          <p:cNvPr id="4" name="Slide Number Placeholder 3"/>
          <p:cNvSpPr>
            <a:spLocks noGrp="1"/>
          </p:cNvSpPr>
          <p:nvPr>
            <p:ph type="sldNum" sz="quarter" idx="5"/>
          </p:nvPr>
        </p:nvSpPr>
        <p:spPr/>
        <p:txBody>
          <a:bodyPr/>
          <a:lstStyle/>
          <a:p>
            <a:fld id="{9A57A0CB-DBC1-43EF-BC98-FD1F0597946F}" type="slidenum">
              <a:rPr lang="en-US" smtClean="0"/>
              <a:pPr/>
              <a:t>19</a:t>
            </a:fld>
            <a:endParaRPr lang="en-US" dirty="0"/>
          </a:p>
        </p:txBody>
      </p:sp>
    </p:spTree>
    <p:extLst>
      <p:ext uri="{BB962C8B-B14F-4D97-AF65-F5344CB8AC3E}">
        <p14:creationId xmlns:p14="http://schemas.microsoft.com/office/powerpoint/2010/main" val="2558783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640594" lvl="1" indent="-174708">
              <a:buFont typeface="Arial" panose="020B0604020202020204" pitchFamily="34" charset="0"/>
              <a:buChar char="•"/>
            </a:pPr>
            <a:r>
              <a:rPr lang="en-US" sz="1400" dirty="0"/>
              <a:t>Disclaimer: </a:t>
            </a:r>
          </a:p>
          <a:p>
            <a:pPr marL="1106481" lvl="2" indent="-174708">
              <a:buFont typeface="Arial" panose="020B0604020202020204" pitchFamily="34" charset="0"/>
              <a:buChar char="•"/>
            </a:pPr>
            <a:r>
              <a:rPr lang="en-US" sz="1400" dirty="0"/>
              <a:t>The old act was completely removed and a new one was put in place. </a:t>
            </a:r>
          </a:p>
          <a:p>
            <a:pPr marL="1106481" lvl="2" indent="-174708">
              <a:buFont typeface="Arial" panose="020B0604020202020204" pitchFamily="34" charset="0"/>
              <a:buChar char="•"/>
            </a:pPr>
            <a:r>
              <a:rPr lang="en-US" sz="1400" dirty="0"/>
              <a:t>There is not enough time to cover all the changes in an hour so I’ll highlight a few important changes. </a:t>
            </a:r>
          </a:p>
          <a:p>
            <a:pPr marL="1106481" lvl="2" indent="-174708">
              <a:buFont typeface="Arial" panose="020B0604020202020204" pitchFamily="34" charset="0"/>
              <a:buChar char="•"/>
            </a:pPr>
            <a:r>
              <a:rPr lang="en-US" sz="1400" dirty="0"/>
              <a:t>I strongly advise that all attorneys review the new Act when it is codified on September 1, 2019. </a:t>
            </a:r>
          </a:p>
        </p:txBody>
      </p:sp>
      <p:sp>
        <p:nvSpPr>
          <p:cNvPr id="4" name="Slide Number Placeholder 3"/>
          <p:cNvSpPr>
            <a:spLocks noGrp="1"/>
          </p:cNvSpPr>
          <p:nvPr>
            <p:ph type="sldNum" sz="quarter" idx="10"/>
          </p:nvPr>
        </p:nvSpPr>
        <p:spPr/>
        <p:txBody>
          <a:bodyPr/>
          <a:lstStyle/>
          <a:p>
            <a:fld id="{9A57A0CB-DBC1-43EF-BC98-FD1F0597946F}"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Clearly communicate who you rep. </a:t>
            </a:r>
          </a:p>
          <a:p>
            <a:pPr marL="174708" indent="-174708">
              <a:buFont typeface="Arial" panose="020B0604020202020204" pitchFamily="34" charset="0"/>
              <a:buChar char="•"/>
            </a:pPr>
            <a:r>
              <a:rPr lang="en-US" dirty="0"/>
              <a:t>Conflict waiver in fee agreement. </a:t>
            </a:r>
          </a:p>
          <a:p>
            <a:pPr marL="174708" indent="-174708">
              <a:buFont typeface="Arial" panose="020B0604020202020204" pitchFamily="34" charset="0"/>
              <a:buChar char="•"/>
            </a:pPr>
            <a:r>
              <a:rPr lang="en-US" dirty="0"/>
              <a:t>Conflict waiver if current client asks attorney to draft OA for company. </a:t>
            </a:r>
          </a:p>
        </p:txBody>
      </p:sp>
      <p:sp>
        <p:nvSpPr>
          <p:cNvPr id="4" name="Slide Number Placeholder 3"/>
          <p:cNvSpPr>
            <a:spLocks noGrp="1"/>
          </p:cNvSpPr>
          <p:nvPr>
            <p:ph type="sldNum" sz="quarter" idx="5"/>
          </p:nvPr>
        </p:nvSpPr>
        <p:spPr/>
        <p:txBody>
          <a:bodyPr/>
          <a:lstStyle/>
          <a:p>
            <a:fld id="{9A57A0CB-DBC1-43EF-BC98-FD1F0597946F}" type="slidenum">
              <a:rPr lang="en-US" smtClean="0"/>
              <a:pPr/>
              <a:t>20</a:t>
            </a:fld>
            <a:endParaRPr lang="en-US" dirty="0"/>
          </a:p>
        </p:txBody>
      </p:sp>
    </p:spTree>
    <p:extLst>
      <p:ext uri="{BB962C8B-B14F-4D97-AF65-F5344CB8AC3E}">
        <p14:creationId xmlns:p14="http://schemas.microsoft.com/office/powerpoint/2010/main" val="553425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facts: </a:t>
            </a:r>
          </a:p>
          <a:p>
            <a:endParaRPr lang="en-US" dirty="0"/>
          </a:p>
          <a:p>
            <a:pPr marL="640594" lvl="1" indent="-174708">
              <a:buFont typeface="Arial" panose="020B0604020202020204" pitchFamily="34" charset="0"/>
              <a:buChar char="•"/>
            </a:pPr>
            <a:r>
              <a:rPr lang="en-US" dirty="0"/>
              <a:t>There are damages that can flow from an improper filing.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There is a knowledge requirement to hold a member or manager liable.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The Operating Agreement can disclaim liability for specific members.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The individual, not the company, is liable.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The individual can be liable to the company for damages flowing from the mistake.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There is an attorneys fees provision in the statute. </a:t>
            </a:r>
          </a:p>
          <a:p>
            <a:pPr marL="640594" lvl="1"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21</a:t>
            </a:fld>
            <a:endParaRPr lang="en-US" dirty="0"/>
          </a:p>
        </p:txBody>
      </p:sp>
    </p:spTree>
    <p:extLst>
      <p:ext uri="{BB962C8B-B14F-4D97-AF65-F5344CB8AC3E}">
        <p14:creationId xmlns:p14="http://schemas.microsoft.com/office/powerpoint/2010/main" val="9535792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Attorney incorporators can be sued for knowingly submitting false information </a:t>
            </a:r>
          </a:p>
          <a:p>
            <a:r>
              <a:rPr lang="en-US" dirty="0"/>
              <a:t> </a:t>
            </a:r>
          </a:p>
          <a:p>
            <a:r>
              <a:rPr lang="en-US" dirty="0"/>
              <a:t>Note:  Attorney fees are statutory.</a:t>
            </a:r>
          </a:p>
        </p:txBody>
      </p:sp>
      <p:sp>
        <p:nvSpPr>
          <p:cNvPr id="4" name="Slide Number Placeholder 3"/>
          <p:cNvSpPr>
            <a:spLocks noGrp="1"/>
          </p:cNvSpPr>
          <p:nvPr>
            <p:ph type="sldNum" sz="quarter" idx="5"/>
          </p:nvPr>
        </p:nvSpPr>
        <p:spPr/>
        <p:txBody>
          <a:bodyPr/>
          <a:lstStyle/>
          <a:p>
            <a:fld id="{9A57A0CB-DBC1-43EF-BC98-FD1F0597946F}" type="slidenum">
              <a:rPr lang="en-US" smtClean="0"/>
              <a:pPr/>
              <a:t>22</a:t>
            </a:fld>
            <a:endParaRPr lang="en-US" dirty="0"/>
          </a:p>
        </p:txBody>
      </p:sp>
    </p:spTree>
    <p:extLst>
      <p:ext uri="{BB962C8B-B14F-4D97-AF65-F5344CB8AC3E}">
        <p14:creationId xmlns:p14="http://schemas.microsoft.com/office/powerpoint/2010/main" val="7916454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23</a:t>
            </a:fld>
            <a:endParaRPr lang="en-US" dirty="0"/>
          </a:p>
        </p:txBody>
      </p:sp>
    </p:spTree>
    <p:extLst>
      <p:ext uri="{BB962C8B-B14F-4D97-AF65-F5344CB8AC3E}">
        <p14:creationId xmlns:p14="http://schemas.microsoft.com/office/powerpoint/2010/main" val="1810036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Death cannot avoid payment </a:t>
            </a:r>
            <a:r>
              <a:rPr lang="en-US" dirty="0"/>
              <a:t>of the contribution, however, company can make an agreement to assume the shares in lieu of enforcing the contribution on the estate.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Section (b) is </a:t>
            </a:r>
            <a:r>
              <a:rPr lang="en-US" b="1" dirty="0"/>
              <a:t>a liquidated damages provision </a:t>
            </a:r>
            <a:r>
              <a:rPr lang="en-US" dirty="0"/>
              <a:t>built into the Act exercisable at the option of the company.  Common example: </a:t>
            </a:r>
          </a:p>
          <a:p>
            <a:pPr marL="640594" lvl="1" indent="-174708">
              <a:buFont typeface="Arial" panose="020B0604020202020204" pitchFamily="34" charset="0"/>
              <a:buChar char="•"/>
            </a:pPr>
            <a:r>
              <a:rPr lang="en-US" dirty="0"/>
              <a:t>Member X is given a $150,000 credit for a 25% interest in the company for a piece of equipment provided to the company. </a:t>
            </a:r>
          </a:p>
          <a:p>
            <a:pPr marL="640594" lvl="1" indent="-174708">
              <a:buFont typeface="Arial" panose="020B0604020202020204" pitchFamily="34" charset="0"/>
              <a:buChar char="•"/>
            </a:pPr>
            <a:r>
              <a:rPr lang="en-US" dirty="0"/>
              <a:t>Equipment has a UCC lien on it and is sold at auction for $75,000.00.  </a:t>
            </a:r>
          </a:p>
          <a:p>
            <a:pPr marL="640594" lvl="1" indent="-174708">
              <a:buFont typeface="Arial" panose="020B0604020202020204" pitchFamily="34" charset="0"/>
              <a:buChar char="•"/>
            </a:pPr>
            <a:r>
              <a:rPr lang="en-US" dirty="0"/>
              <a:t>The company can pursue Member X for the $150,000.00 membership interest obtained for the equipment. </a:t>
            </a:r>
          </a:p>
          <a:p>
            <a:pPr marL="640594" lvl="1" indent="-174708">
              <a:buFont typeface="Arial" panose="020B0604020202020204" pitchFamily="34" charset="0"/>
              <a:buChar char="•"/>
            </a:pPr>
            <a:r>
              <a:rPr lang="en-US" dirty="0"/>
              <a:t>If, however, the equipment sold for $225,000.00 the Act allows the company does not have to invoke provision (b), but can sue Member X for the loss of the $225,000.00 equipment.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b="1" dirty="0"/>
              <a:t>Unanimous vote </a:t>
            </a:r>
            <a:r>
              <a:rPr lang="en-US" dirty="0"/>
              <a:t>of all members can relieve member of contribution.  </a:t>
            </a:r>
          </a:p>
        </p:txBody>
      </p:sp>
      <p:sp>
        <p:nvSpPr>
          <p:cNvPr id="4" name="Slide Number Placeholder 3"/>
          <p:cNvSpPr>
            <a:spLocks noGrp="1"/>
          </p:cNvSpPr>
          <p:nvPr>
            <p:ph type="sldNum" sz="quarter" idx="5"/>
          </p:nvPr>
        </p:nvSpPr>
        <p:spPr/>
        <p:txBody>
          <a:bodyPr/>
          <a:lstStyle/>
          <a:p>
            <a:fld id="{9A57A0CB-DBC1-43EF-BC98-FD1F0597946F}" type="slidenum">
              <a:rPr lang="en-US" smtClean="0"/>
              <a:pPr/>
              <a:t>24</a:t>
            </a:fld>
            <a:endParaRPr lang="en-US" dirty="0"/>
          </a:p>
        </p:txBody>
      </p:sp>
    </p:spTree>
    <p:extLst>
      <p:ext uri="{BB962C8B-B14F-4D97-AF65-F5344CB8AC3E}">
        <p14:creationId xmlns:p14="http://schemas.microsoft.com/office/powerpoint/2010/main" val="34348003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Draft Operating Agreements carefully to avoid issues with contributions </a:t>
            </a:r>
          </a:p>
        </p:txBody>
      </p:sp>
      <p:sp>
        <p:nvSpPr>
          <p:cNvPr id="4" name="Slide Number Placeholder 3"/>
          <p:cNvSpPr>
            <a:spLocks noGrp="1"/>
          </p:cNvSpPr>
          <p:nvPr>
            <p:ph type="sldNum" sz="quarter" idx="5"/>
          </p:nvPr>
        </p:nvSpPr>
        <p:spPr/>
        <p:txBody>
          <a:bodyPr/>
          <a:lstStyle/>
          <a:p>
            <a:fld id="{9A57A0CB-DBC1-43EF-BC98-FD1F0597946F}" type="slidenum">
              <a:rPr lang="en-US" smtClean="0"/>
              <a:pPr/>
              <a:t>25</a:t>
            </a:fld>
            <a:endParaRPr lang="en-US" dirty="0"/>
          </a:p>
        </p:txBody>
      </p:sp>
    </p:spTree>
    <p:extLst>
      <p:ext uri="{BB962C8B-B14F-4D97-AF65-F5344CB8AC3E}">
        <p14:creationId xmlns:p14="http://schemas.microsoft.com/office/powerpoint/2010/main" val="36011376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A57A0CB-DBC1-43EF-BC98-FD1F0597946F}" type="slidenum">
              <a:rPr lang="en-US" smtClean="0"/>
              <a:pPr/>
              <a:t>26</a:t>
            </a:fld>
            <a:endParaRPr lang="en-US" dirty="0"/>
          </a:p>
        </p:txBody>
      </p:sp>
    </p:spTree>
    <p:extLst>
      <p:ext uri="{BB962C8B-B14F-4D97-AF65-F5344CB8AC3E}">
        <p14:creationId xmlns:p14="http://schemas.microsoft.com/office/powerpoint/2010/main" val="37115814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Duties are not statutory </a:t>
            </a:r>
          </a:p>
          <a:p>
            <a:endParaRPr lang="en-US" dirty="0"/>
          </a:p>
          <a:p>
            <a:r>
              <a:rPr lang="en-US" dirty="0"/>
              <a:t>Duties of care and loyalty included in statute </a:t>
            </a:r>
          </a:p>
          <a:p>
            <a:endParaRPr lang="en-US" dirty="0"/>
          </a:p>
          <a:p>
            <a:r>
              <a:rPr lang="en-US" dirty="0"/>
              <a:t>Contract controls – can modify duties in OA </a:t>
            </a:r>
          </a:p>
          <a:p>
            <a:endParaRPr lang="en-US" dirty="0"/>
          </a:p>
          <a:p>
            <a:r>
              <a:rPr lang="en-US" dirty="0"/>
              <a:t>Act is default standard if OA does not address duties</a:t>
            </a:r>
          </a:p>
        </p:txBody>
      </p:sp>
      <p:sp>
        <p:nvSpPr>
          <p:cNvPr id="4" name="Slide Number Placeholder 3"/>
          <p:cNvSpPr>
            <a:spLocks noGrp="1"/>
          </p:cNvSpPr>
          <p:nvPr>
            <p:ph type="sldNum" sz="quarter" idx="5"/>
          </p:nvPr>
        </p:nvSpPr>
        <p:spPr/>
        <p:txBody>
          <a:bodyPr/>
          <a:lstStyle/>
          <a:p>
            <a:fld id="{9A57A0CB-DBC1-43EF-BC98-FD1F0597946F}" type="slidenum">
              <a:rPr lang="en-US" smtClean="0"/>
              <a:pPr/>
              <a:t>27</a:t>
            </a:fld>
            <a:endParaRPr lang="en-US" dirty="0"/>
          </a:p>
        </p:txBody>
      </p:sp>
    </p:spTree>
    <p:extLst>
      <p:ext uri="{BB962C8B-B14F-4D97-AF65-F5344CB8AC3E}">
        <p14:creationId xmlns:p14="http://schemas.microsoft.com/office/powerpoint/2010/main" val="11875241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Sections A through H govern member conduct to the company and to the other members. </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Private right of action provided against each member. </a:t>
            </a:r>
          </a:p>
        </p:txBody>
      </p:sp>
      <p:sp>
        <p:nvSpPr>
          <p:cNvPr id="4" name="Slide Number Placeholder 3"/>
          <p:cNvSpPr>
            <a:spLocks noGrp="1"/>
          </p:cNvSpPr>
          <p:nvPr>
            <p:ph type="sldNum" sz="quarter" idx="5"/>
          </p:nvPr>
        </p:nvSpPr>
        <p:spPr/>
        <p:txBody>
          <a:bodyPr/>
          <a:lstStyle/>
          <a:p>
            <a:fld id="{9A57A0CB-DBC1-43EF-BC98-FD1F0597946F}" type="slidenum">
              <a:rPr lang="en-US" smtClean="0"/>
              <a:pPr/>
              <a:t>28</a:t>
            </a:fld>
            <a:endParaRPr lang="en-US" dirty="0"/>
          </a:p>
        </p:txBody>
      </p:sp>
    </p:spTree>
    <p:extLst>
      <p:ext uri="{BB962C8B-B14F-4D97-AF65-F5344CB8AC3E}">
        <p14:creationId xmlns:p14="http://schemas.microsoft.com/office/powerpoint/2010/main" val="31045603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Sections I through R govern manager-managed </a:t>
            </a:r>
          </a:p>
        </p:txBody>
      </p:sp>
      <p:sp>
        <p:nvSpPr>
          <p:cNvPr id="4" name="Slide Number Placeholder 3"/>
          <p:cNvSpPr>
            <a:spLocks noGrp="1"/>
          </p:cNvSpPr>
          <p:nvPr>
            <p:ph type="sldNum" sz="quarter" idx="5"/>
          </p:nvPr>
        </p:nvSpPr>
        <p:spPr/>
        <p:txBody>
          <a:bodyPr/>
          <a:lstStyle/>
          <a:p>
            <a:fld id="{9A57A0CB-DBC1-43EF-BC98-FD1F0597946F}" type="slidenum">
              <a:rPr lang="en-US" smtClean="0"/>
              <a:pPr/>
              <a:t>29</a:t>
            </a:fld>
            <a:endParaRPr lang="en-US" dirty="0"/>
          </a:p>
        </p:txBody>
      </p:sp>
    </p:spTree>
    <p:extLst>
      <p:ext uri="{BB962C8B-B14F-4D97-AF65-F5344CB8AC3E}">
        <p14:creationId xmlns:p14="http://schemas.microsoft.com/office/powerpoint/2010/main" val="11435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  Ask group their familiarity with LLC</a:t>
            </a:r>
          </a:p>
          <a:p>
            <a:pPr>
              <a:buFont typeface="Arial" pitchFamily="34" charset="0"/>
              <a:buChar char="•"/>
            </a:pPr>
            <a:r>
              <a:rPr lang="en-US" baseline="0" dirty="0"/>
              <a:t>  How many have formed an LLC</a:t>
            </a:r>
          </a:p>
          <a:p>
            <a:pPr>
              <a:buFont typeface="Arial" pitchFamily="34" charset="0"/>
              <a:buChar char="•"/>
            </a:pPr>
            <a:r>
              <a:rPr lang="en-US" baseline="0" dirty="0"/>
              <a:t>  How many have an LLC right now </a:t>
            </a:r>
          </a:p>
          <a:p>
            <a:pPr>
              <a:buFont typeface="Arial" pitchFamily="34" charset="0"/>
              <a:buChar char="•"/>
            </a:pPr>
            <a:r>
              <a:rPr lang="en-US" baseline="0" dirty="0"/>
              <a:t>  Statutory created entities </a:t>
            </a: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3</a:t>
            </a:fld>
            <a:endParaRPr lang="en-US" dirty="0"/>
          </a:p>
        </p:txBody>
      </p:sp>
    </p:spTree>
    <p:extLst>
      <p:ext uri="{BB962C8B-B14F-4D97-AF65-F5344CB8AC3E}">
        <p14:creationId xmlns:p14="http://schemas.microsoft.com/office/powerpoint/2010/main" val="541367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29-3409(B) &amp; (J) Member in member-managed LLC and manager in manager-managed LLC owes duties of loyalty to other members and the company which include: </a:t>
            </a:r>
          </a:p>
          <a:p>
            <a:endParaRPr lang="en-US" dirty="0"/>
          </a:p>
          <a:p>
            <a:pPr marL="640594" lvl="1" indent="-174708">
              <a:buFont typeface="Arial" panose="020B0604020202020204" pitchFamily="34" charset="0"/>
              <a:buChar char="•"/>
            </a:pPr>
            <a:r>
              <a:rPr lang="en-US" dirty="0"/>
              <a:t>Account to the company for property, profits or benefits derived from company property or company opportunities;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To refrain from taking action adverse to the company;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To refrain from competing with the company. </a:t>
            </a:r>
          </a:p>
          <a:p>
            <a:pPr marL="640594" lvl="1" indent="-174708">
              <a:buFont typeface="Arial" panose="020B0604020202020204" pitchFamily="34" charset="0"/>
              <a:buChar char="•"/>
            </a:pPr>
            <a:endParaRPr lang="en-US" dirty="0"/>
          </a:p>
          <a:p>
            <a:pPr marL="640594" lvl="1" indent="-174708">
              <a:buFont typeface="Arial" panose="020B0604020202020204" pitchFamily="34" charset="0"/>
              <a:buChar char="•"/>
            </a:pPr>
            <a:r>
              <a:rPr lang="en-US" dirty="0"/>
              <a:t>To disclose material conflicts of interest to other members. </a:t>
            </a:r>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30</a:t>
            </a:fld>
            <a:endParaRPr lang="en-US" dirty="0"/>
          </a:p>
        </p:txBody>
      </p:sp>
    </p:spTree>
    <p:extLst>
      <p:ext uri="{BB962C8B-B14F-4D97-AF65-F5344CB8AC3E}">
        <p14:creationId xmlns:p14="http://schemas.microsoft.com/office/powerpoint/2010/main" val="33846482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29-3409(C) &amp; (K) Member and/or Manager are to refrain from engaging in grossly negligent, reckless, willful or intentional misconduct.</a:t>
            </a: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Pursuant to 29-3105(C) this duty cannot be contracted away.  </a:t>
            </a:r>
          </a:p>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31</a:t>
            </a:fld>
            <a:endParaRPr lang="en-US" dirty="0"/>
          </a:p>
        </p:txBody>
      </p:sp>
    </p:spTree>
    <p:extLst>
      <p:ext uri="{BB962C8B-B14F-4D97-AF65-F5344CB8AC3E}">
        <p14:creationId xmlns:p14="http://schemas.microsoft.com/office/powerpoint/2010/main" val="33788423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91393"/>
            <a:ext cx="5608320" cy="3642957"/>
          </a:xfrm>
        </p:spPr>
        <p:txBody>
          <a:bodyPr/>
          <a:lstStyle/>
          <a:p>
            <a:pPr marL="174708" indent="-174708">
              <a:buFont typeface="Arial" panose="020B0604020202020204" pitchFamily="34" charset="0"/>
              <a:buChar char="•"/>
            </a:pPr>
            <a:r>
              <a:rPr lang="en-US" dirty="0"/>
              <a:t>29-3409(D) Member shall discharge the duties and obligations under the Act and/or Operating Agreement in good faith and deal fairly with the company. </a:t>
            </a:r>
          </a:p>
          <a:p>
            <a:endParaRPr lang="en-US" sz="1100" dirty="0"/>
          </a:p>
          <a:p>
            <a:pPr marL="174708" indent="-174708">
              <a:buFont typeface="Arial" panose="020B0604020202020204" pitchFamily="34" charset="0"/>
              <a:buChar char="•"/>
            </a:pPr>
            <a:r>
              <a:rPr lang="en-US" dirty="0"/>
              <a:t>29-3409(L) Manager shall discharge the duties and obligations under the Act and/or Operating Agreement in good faith and deal fairly with the company. </a:t>
            </a:r>
          </a:p>
          <a:p>
            <a:endParaRPr lang="en-US" sz="1100" dirty="0"/>
          </a:p>
          <a:p>
            <a:pPr marL="174708" indent="-174708">
              <a:buFont typeface="Arial" panose="020B0604020202020204" pitchFamily="34" charset="0"/>
              <a:buChar char="•"/>
            </a:pPr>
            <a:r>
              <a:rPr lang="en-US" dirty="0"/>
              <a:t>Pursuant to 29-3105(D) this duty cannot be contracted away. </a:t>
            </a:r>
          </a:p>
          <a:p>
            <a:endParaRPr lang="en-US" sz="1100" dirty="0"/>
          </a:p>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32</a:t>
            </a:fld>
            <a:endParaRPr lang="en-US" dirty="0"/>
          </a:p>
        </p:txBody>
      </p:sp>
    </p:spTree>
    <p:extLst>
      <p:ext uri="{BB962C8B-B14F-4D97-AF65-F5344CB8AC3E}">
        <p14:creationId xmlns:p14="http://schemas.microsoft.com/office/powerpoint/2010/main" val="31314648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transaction was fair, it is a defense.</a:t>
            </a:r>
          </a:p>
          <a:p>
            <a:endParaRPr lang="en-US" dirty="0"/>
          </a:p>
          <a:p>
            <a:r>
              <a:rPr lang="en-US" dirty="0"/>
              <a:t>Furthering your own interest is not necessarily a violation of the fiduciary duty. </a:t>
            </a:r>
          </a:p>
        </p:txBody>
      </p:sp>
      <p:sp>
        <p:nvSpPr>
          <p:cNvPr id="4" name="Slide Number Placeholder 3"/>
          <p:cNvSpPr>
            <a:spLocks noGrp="1"/>
          </p:cNvSpPr>
          <p:nvPr>
            <p:ph type="sldNum" sz="quarter" idx="5"/>
          </p:nvPr>
        </p:nvSpPr>
        <p:spPr/>
        <p:txBody>
          <a:bodyPr/>
          <a:lstStyle/>
          <a:p>
            <a:fld id="{9A57A0CB-DBC1-43EF-BC98-FD1F0597946F}" type="slidenum">
              <a:rPr lang="en-US" smtClean="0"/>
              <a:pPr/>
              <a:t>33</a:t>
            </a:fld>
            <a:endParaRPr lang="en-US" dirty="0"/>
          </a:p>
        </p:txBody>
      </p:sp>
    </p:spTree>
    <p:extLst>
      <p:ext uri="{BB962C8B-B14F-4D97-AF65-F5344CB8AC3E}">
        <p14:creationId xmlns:p14="http://schemas.microsoft.com/office/powerpoint/2010/main" val="6340989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Corporate rules could help with clarity and precedent </a:t>
            </a:r>
          </a:p>
          <a:p>
            <a:endParaRPr lang="en-US" dirty="0"/>
          </a:p>
          <a:p>
            <a:r>
              <a:rPr lang="en-US" dirty="0"/>
              <a:t>OA is critical to LLC </a:t>
            </a:r>
          </a:p>
          <a:p>
            <a:endParaRPr lang="en-US" dirty="0"/>
          </a:p>
          <a:p>
            <a:r>
              <a:rPr lang="en-US" dirty="0"/>
              <a:t>Be sure OA, AO and K are in agreement </a:t>
            </a:r>
          </a:p>
          <a:p>
            <a:endParaRPr lang="en-US" dirty="0"/>
          </a:p>
          <a:p>
            <a:r>
              <a:rPr lang="en-US" dirty="0"/>
              <a:t>Can disclaim duties—explain to clients what that means </a:t>
            </a:r>
          </a:p>
          <a:p>
            <a:endParaRPr lang="en-US" dirty="0"/>
          </a:p>
          <a:p>
            <a:r>
              <a:rPr lang="en-US" dirty="0"/>
              <a:t>New standard of conduct </a:t>
            </a:r>
          </a:p>
        </p:txBody>
      </p:sp>
      <p:sp>
        <p:nvSpPr>
          <p:cNvPr id="4" name="Slide Number Placeholder 3"/>
          <p:cNvSpPr>
            <a:spLocks noGrp="1"/>
          </p:cNvSpPr>
          <p:nvPr>
            <p:ph type="sldNum" sz="quarter" idx="5"/>
          </p:nvPr>
        </p:nvSpPr>
        <p:spPr/>
        <p:txBody>
          <a:bodyPr/>
          <a:lstStyle/>
          <a:p>
            <a:fld id="{9A57A0CB-DBC1-43EF-BC98-FD1F0597946F}" type="slidenum">
              <a:rPr lang="en-US" smtClean="0"/>
              <a:pPr/>
              <a:t>34</a:t>
            </a:fld>
            <a:endParaRPr lang="en-US" dirty="0"/>
          </a:p>
        </p:txBody>
      </p:sp>
    </p:spTree>
    <p:extLst>
      <p:ext uri="{BB962C8B-B14F-4D97-AF65-F5344CB8AC3E}">
        <p14:creationId xmlns:p14="http://schemas.microsoft.com/office/powerpoint/2010/main" val="42493090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35</a:t>
            </a:fld>
            <a:endParaRPr lang="en-US" dirty="0"/>
          </a:p>
        </p:txBody>
      </p:sp>
    </p:spTree>
    <p:extLst>
      <p:ext uri="{BB962C8B-B14F-4D97-AF65-F5344CB8AC3E}">
        <p14:creationId xmlns:p14="http://schemas.microsoft.com/office/powerpoint/2010/main" val="3329185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A57A0CB-DBC1-43EF-BC98-FD1F0597946F}" type="slidenum">
              <a:rPr lang="en-US" smtClean="0"/>
              <a:pPr/>
              <a:t>36</a:t>
            </a:fld>
            <a:endParaRPr lang="en-US" dirty="0"/>
          </a:p>
        </p:txBody>
      </p:sp>
    </p:spTree>
    <p:extLst>
      <p:ext uri="{BB962C8B-B14F-4D97-AF65-F5344CB8AC3E}">
        <p14:creationId xmlns:p14="http://schemas.microsoft.com/office/powerpoint/2010/main" val="2002006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main problems:  Regulations and lack of duties </a:t>
            </a:r>
          </a:p>
        </p:txBody>
      </p:sp>
      <p:sp>
        <p:nvSpPr>
          <p:cNvPr id="4" name="Slide Number Placeholder 3"/>
          <p:cNvSpPr>
            <a:spLocks noGrp="1"/>
          </p:cNvSpPr>
          <p:nvPr>
            <p:ph type="sldNum" sz="quarter" idx="5"/>
          </p:nvPr>
        </p:nvSpPr>
        <p:spPr/>
        <p:txBody>
          <a:bodyPr/>
          <a:lstStyle/>
          <a:p>
            <a:fld id="{9A57A0CB-DBC1-43EF-BC98-FD1F0597946F}" type="slidenum">
              <a:rPr lang="en-US" smtClean="0"/>
              <a:pPr/>
              <a:t>4</a:t>
            </a:fld>
            <a:endParaRPr lang="en-US" dirty="0"/>
          </a:p>
        </p:txBody>
      </p:sp>
    </p:spTree>
    <p:extLst>
      <p:ext uri="{BB962C8B-B14F-4D97-AF65-F5344CB8AC3E}">
        <p14:creationId xmlns:p14="http://schemas.microsoft.com/office/powerpoint/2010/main" val="1750578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Court confirms lack of duties and says this is an issue for the legislature.</a:t>
            </a:r>
          </a:p>
          <a:p>
            <a:endParaRPr lang="en-US" dirty="0"/>
          </a:p>
          <a:p>
            <a:r>
              <a:rPr lang="en-US" dirty="0"/>
              <a:t>Legislature apparently agreed because we now have a new Act that is full of regulations and duties. </a:t>
            </a:r>
          </a:p>
        </p:txBody>
      </p:sp>
      <p:sp>
        <p:nvSpPr>
          <p:cNvPr id="4" name="Slide Number Placeholder 3"/>
          <p:cNvSpPr>
            <a:spLocks noGrp="1"/>
          </p:cNvSpPr>
          <p:nvPr>
            <p:ph type="sldNum" sz="quarter" idx="5"/>
          </p:nvPr>
        </p:nvSpPr>
        <p:spPr/>
        <p:txBody>
          <a:bodyPr/>
          <a:lstStyle/>
          <a:p>
            <a:fld id="{9A57A0CB-DBC1-43EF-BC98-FD1F0597946F}" type="slidenum">
              <a:rPr lang="en-US" smtClean="0"/>
              <a:pPr/>
              <a:t>5</a:t>
            </a:fld>
            <a:endParaRPr lang="en-US" dirty="0"/>
          </a:p>
        </p:txBody>
      </p:sp>
    </p:spTree>
    <p:extLst>
      <p:ext uri="{BB962C8B-B14F-4D97-AF65-F5344CB8AC3E}">
        <p14:creationId xmlns:p14="http://schemas.microsoft.com/office/powerpoint/2010/main" val="352257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Legislature wanted to provide form and structure to the statutory entity so looked to the RULLCA</a:t>
            </a:r>
          </a:p>
          <a:p>
            <a:pPr marL="174708" indent="-174708">
              <a:buFont typeface="Arial" panose="020B0604020202020204" pitchFamily="34" charset="0"/>
              <a:buChar char="•"/>
            </a:pPr>
            <a:r>
              <a:rPr lang="en-US" dirty="0"/>
              <a:t>Copy of the RULLCA is available with the presentation materials </a:t>
            </a:r>
          </a:p>
          <a:p>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6</a:t>
            </a:fld>
            <a:endParaRPr lang="en-US" dirty="0"/>
          </a:p>
        </p:txBody>
      </p:sp>
    </p:spTree>
    <p:extLst>
      <p:ext uri="{BB962C8B-B14F-4D97-AF65-F5344CB8AC3E}">
        <p14:creationId xmlns:p14="http://schemas.microsoft.com/office/powerpoint/2010/main" val="1026085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April 10, 2018 was when the Act was signed by legislature </a:t>
            </a:r>
          </a:p>
          <a:p>
            <a:pPr marL="174708" indent="-174708">
              <a:buFont typeface="Arial" panose="020B0604020202020204" pitchFamily="34" charset="0"/>
              <a:buChar char="•"/>
            </a:pPr>
            <a:r>
              <a:rPr lang="en-US" dirty="0"/>
              <a:t>Act is law, but the Act is still undergoing changes to the language. </a:t>
            </a:r>
          </a:p>
          <a:p>
            <a:pPr marL="174708" indent="-174708">
              <a:buFont typeface="Arial" panose="020B0604020202020204" pitchFamily="34" charset="0"/>
              <a:buChar char="•"/>
            </a:pPr>
            <a:r>
              <a:rPr lang="en-US" dirty="0"/>
              <a:t>Presentation covers statutes from the most recent version </a:t>
            </a:r>
          </a:p>
          <a:p>
            <a:pPr marL="640594" lvl="1" indent="-174708">
              <a:buFont typeface="Arial" panose="020B0604020202020204" pitchFamily="34" charset="0"/>
              <a:buChar char="•"/>
            </a:pPr>
            <a:r>
              <a:rPr lang="en-US" dirty="0"/>
              <a:t>Some language could change by September 1, 2019 so reviewing the Act is important </a:t>
            </a:r>
          </a:p>
          <a:p>
            <a:pPr marL="640594" lvl="1" indent="-174708">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A57A0CB-DBC1-43EF-BC98-FD1F0597946F}" type="slidenum">
              <a:rPr lang="en-US" smtClean="0"/>
              <a:pPr/>
              <a:t>7</a:t>
            </a:fld>
            <a:endParaRPr lang="en-US" dirty="0"/>
          </a:p>
        </p:txBody>
      </p:sp>
    </p:spTree>
    <p:extLst>
      <p:ext uri="{BB962C8B-B14F-4D97-AF65-F5344CB8AC3E}">
        <p14:creationId xmlns:p14="http://schemas.microsoft.com/office/powerpoint/2010/main" val="1859683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Article by </a:t>
            </a:r>
            <a:r>
              <a:rPr lang="en-US" b="1" dirty="0"/>
              <a:t>Lisa Thompson </a:t>
            </a:r>
            <a:r>
              <a:rPr lang="en-US" dirty="0"/>
              <a:t>in Business Organizations LLC and Partnership provides a great overview of some of the relevant changes found in the Act. </a:t>
            </a:r>
          </a:p>
          <a:p>
            <a:endParaRPr lang="en-US" dirty="0"/>
          </a:p>
          <a:p>
            <a:r>
              <a:rPr lang="en-US" dirty="0"/>
              <a:t>Fully replacing the old act </a:t>
            </a:r>
          </a:p>
          <a:p>
            <a:endParaRPr lang="en-US" dirty="0"/>
          </a:p>
          <a:p>
            <a:r>
              <a:rPr lang="en-US" dirty="0"/>
              <a:t>Duties are statutory not common law</a:t>
            </a:r>
          </a:p>
        </p:txBody>
      </p:sp>
      <p:sp>
        <p:nvSpPr>
          <p:cNvPr id="4" name="Slide Number Placeholder 3"/>
          <p:cNvSpPr>
            <a:spLocks noGrp="1"/>
          </p:cNvSpPr>
          <p:nvPr>
            <p:ph type="sldNum" sz="quarter" idx="5"/>
          </p:nvPr>
        </p:nvSpPr>
        <p:spPr/>
        <p:txBody>
          <a:bodyPr/>
          <a:lstStyle/>
          <a:p>
            <a:fld id="{9A57A0CB-DBC1-43EF-BC98-FD1F0597946F}" type="slidenum">
              <a:rPr lang="en-US" smtClean="0"/>
              <a:pPr/>
              <a:t>8</a:t>
            </a:fld>
            <a:endParaRPr lang="en-US" dirty="0"/>
          </a:p>
        </p:txBody>
      </p:sp>
    </p:spTree>
    <p:extLst>
      <p:ext uri="{BB962C8B-B14F-4D97-AF65-F5344CB8AC3E}">
        <p14:creationId xmlns:p14="http://schemas.microsoft.com/office/powerpoint/2010/main" val="1887795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Publication is now determined on statutory agent address (over 800,000 in county means no publication needed) </a:t>
            </a:r>
          </a:p>
        </p:txBody>
      </p:sp>
      <p:sp>
        <p:nvSpPr>
          <p:cNvPr id="4" name="Slide Number Placeholder 3"/>
          <p:cNvSpPr>
            <a:spLocks noGrp="1"/>
          </p:cNvSpPr>
          <p:nvPr>
            <p:ph type="sldNum" sz="quarter" idx="5"/>
          </p:nvPr>
        </p:nvSpPr>
        <p:spPr/>
        <p:txBody>
          <a:bodyPr/>
          <a:lstStyle/>
          <a:p>
            <a:fld id="{9A57A0CB-DBC1-43EF-BC98-FD1F0597946F}" type="slidenum">
              <a:rPr lang="en-US" smtClean="0"/>
              <a:pPr/>
              <a:t>9</a:t>
            </a:fld>
            <a:endParaRPr lang="en-US" dirty="0"/>
          </a:p>
        </p:txBody>
      </p:sp>
    </p:spTree>
    <p:extLst>
      <p:ext uri="{BB962C8B-B14F-4D97-AF65-F5344CB8AC3E}">
        <p14:creationId xmlns:p14="http://schemas.microsoft.com/office/powerpoint/2010/main" val="464383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6/19/2019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6/19/2019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2D23A-81C1-46A9-BECF-91B3B2B1A98B}"/>
              </a:ext>
            </a:extLst>
          </p:cNvPr>
          <p:cNvSpPr>
            <a:spLocks noGrp="1"/>
          </p:cNvSpPr>
          <p:nvPr>
            <p:ph type="ctrTitle"/>
          </p:nvPr>
        </p:nvSpPr>
        <p:spPr/>
        <p:txBody>
          <a:bodyPr>
            <a:normAutofit fontScale="90000"/>
          </a:bodyPr>
          <a:lstStyle/>
          <a:p>
            <a:r>
              <a:rPr lang="en-US" dirty="0"/>
              <a:t>Arizona limited liability company act overhaul</a:t>
            </a:r>
          </a:p>
        </p:txBody>
      </p:sp>
      <p:sp>
        <p:nvSpPr>
          <p:cNvPr id="3" name="Subtitle 2">
            <a:extLst>
              <a:ext uri="{FF2B5EF4-FFF2-40B4-BE49-F238E27FC236}">
                <a16:creationId xmlns:a16="http://schemas.microsoft.com/office/drawing/2014/main" id="{702B701D-898F-4421-AD1D-851CBD10910A}"/>
              </a:ext>
            </a:extLst>
          </p:cNvPr>
          <p:cNvSpPr>
            <a:spLocks noGrp="1"/>
          </p:cNvSpPr>
          <p:nvPr>
            <p:ph type="subTitle" idx="1"/>
          </p:nvPr>
        </p:nvSpPr>
        <p:spPr>
          <a:xfrm>
            <a:off x="2417779" y="3514272"/>
            <a:ext cx="8637072" cy="1961111"/>
          </a:xfrm>
        </p:spPr>
        <p:txBody>
          <a:bodyPr>
            <a:normAutofit/>
          </a:bodyPr>
          <a:lstStyle/>
          <a:p>
            <a:pPr>
              <a:spcBef>
                <a:spcPts val="0"/>
              </a:spcBef>
            </a:pPr>
            <a:r>
              <a:rPr lang="en-US" dirty="0">
                <a:solidFill>
                  <a:srgbClr val="0070C0"/>
                </a:solidFill>
                <a:latin typeface="Times New Roman" panose="02020603050405020304" pitchFamily="18" charset="0"/>
                <a:cs typeface="Times New Roman" panose="02020603050405020304" pitchFamily="18" charset="0"/>
              </a:rPr>
              <a:t>Stockton Banfield</a:t>
            </a:r>
          </a:p>
          <a:p>
            <a:pPr>
              <a:spcBef>
                <a:spcPts val="0"/>
              </a:spcBef>
            </a:pPr>
            <a:r>
              <a:rPr lang="en-US" dirty="0">
                <a:solidFill>
                  <a:srgbClr val="0070C0"/>
                </a:solidFill>
                <a:latin typeface="Times New Roman" panose="02020603050405020304" pitchFamily="18" charset="0"/>
                <a:cs typeface="Times New Roman" panose="02020603050405020304" pitchFamily="18" charset="0"/>
              </a:rPr>
              <a:t>1138 N. Alma School Road, Ste. 101</a:t>
            </a:r>
          </a:p>
          <a:p>
            <a:pPr>
              <a:spcBef>
                <a:spcPts val="0"/>
              </a:spcBef>
            </a:pPr>
            <a:r>
              <a:rPr lang="en-US" dirty="0">
                <a:solidFill>
                  <a:srgbClr val="0070C0"/>
                </a:solidFill>
                <a:latin typeface="Times New Roman" panose="02020603050405020304" pitchFamily="18" charset="0"/>
                <a:cs typeface="Times New Roman" panose="02020603050405020304" pitchFamily="18" charset="0"/>
              </a:rPr>
              <a:t>Mesa, Arizona 85201</a:t>
            </a:r>
          </a:p>
          <a:p>
            <a:pPr>
              <a:spcBef>
                <a:spcPts val="0"/>
              </a:spcBef>
            </a:pPr>
            <a:r>
              <a:rPr lang="en-US" dirty="0">
                <a:solidFill>
                  <a:srgbClr val="0070C0"/>
                </a:solidFill>
                <a:latin typeface="Times New Roman" panose="02020603050405020304" pitchFamily="18" charset="0"/>
                <a:cs typeface="Times New Roman" panose="02020603050405020304" pitchFamily="18" charset="0"/>
              </a:rPr>
              <a:t>480-461-5356</a:t>
            </a:r>
          </a:p>
          <a:p>
            <a:pPr>
              <a:spcBef>
                <a:spcPts val="0"/>
              </a:spcBef>
            </a:pPr>
            <a:r>
              <a:rPr lang="en-US" dirty="0">
                <a:solidFill>
                  <a:srgbClr val="0070C0"/>
                </a:solidFill>
                <a:latin typeface="Times New Roman" panose="02020603050405020304" pitchFamily="18" charset="0"/>
                <a:cs typeface="Times New Roman" panose="02020603050405020304" pitchFamily="18" charset="0"/>
              </a:rPr>
              <a:t>sdb@udallshumway.com </a:t>
            </a:r>
          </a:p>
        </p:txBody>
      </p:sp>
      <p:pic>
        <p:nvPicPr>
          <p:cNvPr id="8" name="Picture 7" descr="Description: Description: Description: Description: Description: Udall Shumway Signature Block Logo">
            <a:extLst>
              <a:ext uri="{FF2B5EF4-FFF2-40B4-BE49-F238E27FC236}">
                <a16:creationId xmlns:a16="http://schemas.microsoft.com/office/drawing/2014/main" id="{DA63203F-8FA8-4DA7-8454-C04C5F0E497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69645" y="164577"/>
            <a:ext cx="2927350" cy="552450"/>
          </a:xfrm>
          <a:prstGeom prst="rect">
            <a:avLst/>
          </a:prstGeom>
          <a:noFill/>
          <a:ln>
            <a:noFill/>
          </a:ln>
        </p:spPr>
      </p:pic>
    </p:spTree>
    <p:extLst>
      <p:ext uri="{BB962C8B-B14F-4D97-AF65-F5344CB8AC3E}">
        <p14:creationId xmlns:p14="http://schemas.microsoft.com/office/powerpoint/2010/main" val="2415289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B390E-76E4-480A-B10E-BDEDF2F3EA06}"/>
              </a:ext>
            </a:extLst>
          </p:cNvPr>
          <p:cNvSpPr>
            <a:spLocks noGrp="1"/>
          </p:cNvSpPr>
          <p:nvPr>
            <p:ph type="title"/>
          </p:nvPr>
        </p:nvSpPr>
        <p:spPr/>
        <p:txBody>
          <a:bodyPr/>
          <a:lstStyle/>
          <a:p>
            <a:r>
              <a:rPr lang="en-US" dirty="0"/>
              <a:t>What does this mean for existing llc with an operating agreement? </a:t>
            </a:r>
          </a:p>
        </p:txBody>
      </p:sp>
      <p:sp>
        <p:nvSpPr>
          <p:cNvPr id="3" name="Content Placeholder 2">
            <a:extLst>
              <a:ext uri="{FF2B5EF4-FFF2-40B4-BE49-F238E27FC236}">
                <a16:creationId xmlns:a16="http://schemas.microsoft.com/office/drawing/2014/main" id="{1D292481-BB6B-4EBB-997E-B80B61FCCE64}"/>
              </a:ext>
            </a:extLst>
          </p:cNvPr>
          <p:cNvSpPr>
            <a:spLocks noGrp="1"/>
          </p:cNvSpPr>
          <p:nvPr>
            <p:ph idx="1"/>
          </p:nvPr>
        </p:nvSpPr>
        <p:spPr/>
        <p:txBody>
          <a:bodyPr>
            <a:normAutofit fontScale="92500" lnSpcReduction="20000"/>
          </a:bodyPr>
          <a:lstStyle/>
          <a:p>
            <a:r>
              <a:rPr lang="en-US" dirty="0"/>
              <a:t>ARS 29-3110(B) provides: </a:t>
            </a:r>
          </a:p>
          <a:p>
            <a:pPr lvl="1"/>
            <a:r>
              <a:rPr lang="en-US" b="1" dirty="0"/>
              <a:t>On or after September 1, 2020, this chapter applies to all limited liability companies and foreign limited liability companies</a:t>
            </a:r>
            <a:r>
              <a:rPr lang="en-US" dirty="0"/>
              <a:t>. </a:t>
            </a:r>
          </a:p>
          <a:p>
            <a:r>
              <a:rPr lang="en-US" dirty="0"/>
              <a:t>ARS 29-3110 (D) provides: </a:t>
            </a:r>
          </a:p>
          <a:p>
            <a:pPr lvl="1"/>
            <a:r>
              <a:rPr lang="en-US" b="1" dirty="0"/>
              <a:t>This chapter does not affect the validity or enforceability of any provision of an operating agreement that was valid or enforceable under any prior statute that was in effect at the time the provision became part of the operating agreement.</a:t>
            </a:r>
            <a:r>
              <a:rPr lang="en-US" dirty="0"/>
              <a:t> </a:t>
            </a:r>
          </a:p>
          <a:p>
            <a:r>
              <a:rPr lang="en-US" dirty="0"/>
              <a:t>Validity does not equal compliance </a:t>
            </a:r>
          </a:p>
          <a:p>
            <a:r>
              <a:rPr lang="en-US" dirty="0"/>
              <a:t>Best practice is to advise companies to obtain an Operating Agreement in line with the new Act. </a:t>
            </a:r>
          </a:p>
        </p:txBody>
      </p:sp>
    </p:spTree>
    <p:extLst>
      <p:ext uri="{BB962C8B-B14F-4D97-AF65-F5344CB8AC3E}">
        <p14:creationId xmlns:p14="http://schemas.microsoft.com/office/powerpoint/2010/main" val="129837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A8F7E-E912-4E68-9B2D-9253FE24E3CC}"/>
              </a:ext>
            </a:extLst>
          </p:cNvPr>
          <p:cNvSpPr>
            <a:spLocks noGrp="1"/>
          </p:cNvSpPr>
          <p:nvPr>
            <p:ph type="title"/>
          </p:nvPr>
        </p:nvSpPr>
        <p:spPr>
          <a:xfrm>
            <a:off x="1451579" y="362309"/>
            <a:ext cx="9780013" cy="1491445"/>
          </a:xfrm>
        </p:spPr>
        <p:txBody>
          <a:bodyPr>
            <a:normAutofit/>
          </a:bodyPr>
          <a:lstStyle/>
          <a:p>
            <a:r>
              <a:rPr lang="en-US" dirty="0"/>
              <a:t>What does this mean for existing LLC with an oral operating Agreement or no operating agreement? </a:t>
            </a:r>
          </a:p>
        </p:txBody>
      </p:sp>
      <p:sp>
        <p:nvSpPr>
          <p:cNvPr id="3" name="Content Placeholder 2">
            <a:extLst>
              <a:ext uri="{FF2B5EF4-FFF2-40B4-BE49-F238E27FC236}">
                <a16:creationId xmlns:a16="http://schemas.microsoft.com/office/drawing/2014/main" id="{3EC78858-1F5E-4B90-B7C4-48CEAA38043A}"/>
              </a:ext>
            </a:extLst>
          </p:cNvPr>
          <p:cNvSpPr>
            <a:spLocks noGrp="1"/>
          </p:cNvSpPr>
          <p:nvPr>
            <p:ph idx="1"/>
          </p:nvPr>
        </p:nvSpPr>
        <p:spPr>
          <a:xfrm>
            <a:off x="1451579" y="2378041"/>
            <a:ext cx="9603275" cy="3450613"/>
          </a:xfrm>
        </p:spPr>
        <p:txBody>
          <a:bodyPr>
            <a:normAutofit lnSpcReduction="10000"/>
          </a:bodyPr>
          <a:lstStyle/>
          <a:p>
            <a:r>
              <a:rPr lang="en-US" dirty="0"/>
              <a:t>ARS 29-601 previously recognized oral operating agreements so it can be inferred that ARS 29-3110(D) would recognize the validity of the prior oral operating agreement but ARS 29-3110(B) would require the Operating Agreements to be in compliance. </a:t>
            </a:r>
          </a:p>
          <a:p>
            <a:r>
              <a:rPr lang="en-US" dirty="0"/>
              <a:t>ARS 29-3105(B) provides that if an Operating Agreement does not address the requirements in ARS 29-3105(A), the Act governs. </a:t>
            </a:r>
          </a:p>
          <a:p>
            <a:pPr lvl="1"/>
            <a:r>
              <a:rPr lang="en-US" dirty="0"/>
              <a:t>This would impute the Act onto an LLC with no operating agreement potentially interfering with the membership structure, ownership, and governance. </a:t>
            </a:r>
          </a:p>
          <a:p>
            <a:r>
              <a:rPr lang="en-US" dirty="0"/>
              <a:t>Best practice is to advise companies to obtain an Operating Agreement that is in compliance with the new Act. </a:t>
            </a:r>
          </a:p>
        </p:txBody>
      </p:sp>
    </p:spTree>
    <p:extLst>
      <p:ext uri="{BB962C8B-B14F-4D97-AF65-F5344CB8AC3E}">
        <p14:creationId xmlns:p14="http://schemas.microsoft.com/office/powerpoint/2010/main" val="3136274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AA9AB-0E12-4BC7-BE8C-55C3F4EBBCA1}"/>
              </a:ext>
            </a:extLst>
          </p:cNvPr>
          <p:cNvSpPr>
            <a:spLocks noGrp="1"/>
          </p:cNvSpPr>
          <p:nvPr>
            <p:ph type="title"/>
          </p:nvPr>
        </p:nvSpPr>
        <p:spPr/>
        <p:txBody>
          <a:bodyPr/>
          <a:lstStyle/>
          <a:p>
            <a:r>
              <a:rPr lang="en-US" dirty="0"/>
              <a:t>Act changes worth highlighting 		</a:t>
            </a:r>
          </a:p>
        </p:txBody>
      </p:sp>
      <p:sp>
        <p:nvSpPr>
          <p:cNvPr id="3" name="Content Placeholder 2">
            <a:extLst>
              <a:ext uri="{FF2B5EF4-FFF2-40B4-BE49-F238E27FC236}">
                <a16:creationId xmlns:a16="http://schemas.microsoft.com/office/drawing/2014/main" id="{BA68063D-7F07-4068-B718-0031FCFF7A21}"/>
              </a:ext>
            </a:extLst>
          </p:cNvPr>
          <p:cNvSpPr>
            <a:spLocks noGrp="1"/>
          </p:cNvSpPr>
          <p:nvPr>
            <p:ph idx="1"/>
          </p:nvPr>
        </p:nvSpPr>
        <p:spPr/>
        <p:txBody>
          <a:bodyPr/>
          <a:lstStyle/>
          <a:p>
            <a:r>
              <a:rPr lang="en-US" dirty="0"/>
              <a:t>ARS 29-3105 Operating Agreement Requirements </a:t>
            </a:r>
          </a:p>
          <a:p>
            <a:r>
              <a:rPr lang="en-US" dirty="0"/>
              <a:t>ARS 29-3201 Liability for Inaccurate Information </a:t>
            </a:r>
          </a:p>
          <a:p>
            <a:r>
              <a:rPr lang="en-US" dirty="0"/>
              <a:t>ARS 29-3403 Member Contribution </a:t>
            </a:r>
          </a:p>
          <a:p>
            <a:r>
              <a:rPr lang="en-US" dirty="0"/>
              <a:t>ARS 29-3409 Fiduciary Duties </a:t>
            </a:r>
          </a:p>
          <a:p>
            <a:endParaRPr lang="en-US" dirty="0"/>
          </a:p>
        </p:txBody>
      </p:sp>
    </p:spTree>
    <p:extLst>
      <p:ext uri="{BB962C8B-B14F-4D97-AF65-F5344CB8AC3E}">
        <p14:creationId xmlns:p14="http://schemas.microsoft.com/office/powerpoint/2010/main" val="1126530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4854A-9502-41B6-8C12-82AC145D02E3}"/>
              </a:ext>
            </a:extLst>
          </p:cNvPr>
          <p:cNvSpPr>
            <a:spLocks noGrp="1"/>
          </p:cNvSpPr>
          <p:nvPr>
            <p:ph type="title"/>
          </p:nvPr>
        </p:nvSpPr>
        <p:spPr/>
        <p:txBody>
          <a:bodyPr/>
          <a:lstStyle/>
          <a:p>
            <a:r>
              <a:rPr lang="en-US" dirty="0"/>
              <a:t>Operating agreement</a:t>
            </a:r>
          </a:p>
        </p:txBody>
      </p:sp>
      <p:sp>
        <p:nvSpPr>
          <p:cNvPr id="3" name="Content Placeholder 2">
            <a:extLst>
              <a:ext uri="{FF2B5EF4-FFF2-40B4-BE49-F238E27FC236}">
                <a16:creationId xmlns:a16="http://schemas.microsoft.com/office/drawing/2014/main" id="{25D7D6BC-6CF8-4D15-AEF0-253EC6000CE6}"/>
              </a:ext>
            </a:extLst>
          </p:cNvPr>
          <p:cNvSpPr>
            <a:spLocks noGrp="1"/>
          </p:cNvSpPr>
          <p:nvPr>
            <p:ph idx="1"/>
          </p:nvPr>
        </p:nvSpPr>
        <p:spPr/>
        <p:txBody>
          <a:bodyPr/>
          <a:lstStyle/>
          <a:p>
            <a:r>
              <a:rPr lang="en-US" b="1" dirty="0"/>
              <a:t>ARS 29-3102(17) defines an Operating Agreement as: </a:t>
            </a:r>
          </a:p>
          <a:p>
            <a:pPr lvl="1"/>
            <a:r>
              <a:rPr lang="en-US" b="1" dirty="0"/>
              <a:t>“Operating agreement” means the agreement, whether or not referred to as an operating agreement and whether oral, implied, in a record or in any combination thereof, of all the members of a limited liability company, including a sole member, concerning the matters described in section 29–3105, subsection A. Operating agreement includes the agreement as amended or restated.</a:t>
            </a:r>
          </a:p>
          <a:p>
            <a:pPr lvl="1"/>
            <a:r>
              <a:rPr lang="en-US" b="1" dirty="0"/>
              <a:t>Key words </a:t>
            </a:r>
          </a:p>
          <a:p>
            <a:pPr lvl="2"/>
            <a:r>
              <a:rPr lang="en-US" b="1" dirty="0"/>
              <a:t>Oral, implied, in a record or in any combination thereof </a:t>
            </a:r>
          </a:p>
        </p:txBody>
      </p:sp>
    </p:spTree>
    <p:extLst>
      <p:ext uri="{BB962C8B-B14F-4D97-AF65-F5344CB8AC3E}">
        <p14:creationId xmlns:p14="http://schemas.microsoft.com/office/powerpoint/2010/main" val="1421094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6304D-DDFB-4740-9B65-A17209544463}"/>
              </a:ext>
            </a:extLst>
          </p:cNvPr>
          <p:cNvSpPr>
            <a:spLocks noGrp="1"/>
          </p:cNvSpPr>
          <p:nvPr>
            <p:ph type="title"/>
          </p:nvPr>
        </p:nvSpPr>
        <p:spPr/>
        <p:txBody>
          <a:bodyPr/>
          <a:lstStyle/>
          <a:p>
            <a:r>
              <a:rPr lang="en-US" dirty="0"/>
              <a:t>Operating Agreement (Continued)</a:t>
            </a:r>
            <a:br>
              <a:rPr lang="en-US" dirty="0"/>
            </a:br>
            <a:r>
              <a:rPr lang="en-US" dirty="0"/>
              <a:t>ARS 29-3105 (A) – (B) Requirements</a:t>
            </a:r>
          </a:p>
        </p:txBody>
      </p:sp>
      <p:sp>
        <p:nvSpPr>
          <p:cNvPr id="3" name="Content Placeholder 2">
            <a:extLst>
              <a:ext uri="{FF2B5EF4-FFF2-40B4-BE49-F238E27FC236}">
                <a16:creationId xmlns:a16="http://schemas.microsoft.com/office/drawing/2014/main" id="{A0BECFB2-200F-4940-837B-07E8823A17BF}"/>
              </a:ext>
            </a:extLst>
          </p:cNvPr>
          <p:cNvSpPr>
            <a:spLocks noGrp="1"/>
          </p:cNvSpPr>
          <p:nvPr>
            <p:ph idx="1"/>
          </p:nvPr>
        </p:nvSpPr>
        <p:spPr>
          <a:xfrm>
            <a:off x="1451579" y="2015732"/>
            <a:ext cx="9603275" cy="3923514"/>
          </a:xfrm>
        </p:spPr>
        <p:txBody>
          <a:bodyPr>
            <a:normAutofit fontScale="85000" lnSpcReduction="20000"/>
          </a:bodyPr>
          <a:lstStyle/>
          <a:p>
            <a:r>
              <a:rPr lang="en-US" b="1" dirty="0"/>
              <a:t>A. Except as otherwise provided in subsections C and D of this section:</a:t>
            </a:r>
            <a:r>
              <a:rPr lang="en-US" dirty="0"/>
              <a:t> </a:t>
            </a:r>
          </a:p>
          <a:p>
            <a:r>
              <a:rPr lang="en-US" b="1" dirty="0"/>
              <a:t>1. The operating agreement governs all of the following:</a:t>
            </a:r>
            <a:endParaRPr lang="en-US" dirty="0"/>
          </a:p>
          <a:p>
            <a:pPr lvl="1"/>
            <a:r>
              <a:rPr lang="en-US" b="1" dirty="0"/>
              <a:t>(a) Relations among the members as members and between the members and the limited liability company.</a:t>
            </a:r>
            <a:endParaRPr lang="en-US" dirty="0"/>
          </a:p>
          <a:p>
            <a:pPr lvl="1"/>
            <a:r>
              <a:rPr lang="en-US" b="1" dirty="0"/>
              <a:t>(b) The rights and duties under this chapter of a person in the capacity of manager.</a:t>
            </a:r>
            <a:endParaRPr lang="en-US" dirty="0"/>
          </a:p>
          <a:p>
            <a:pPr lvl="1"/>
            <a:r>
              <a:rPr lang="en-US" b="1" dirty="0"/>
              <a:t>(c) The activities and affairs of the company and the conduct of those activities and affairs.</a:t>
            </a:r>
            <a:endParaRPr lang="en-US" dirty="0"/>
          </a:p>
          <a:p>
            <a:pPr lvl="1"/>
            <a:r>
              <a:rPr lang="en-US" b="1" dirty="0"/>
              <a:t>(d) The means and conditions of amending the agreement.</a:t>
            </a:r>
            <a:endParaRPr lang="en-US" dirty="0"/>
          </a:p>
          <a:p>
            <a:r>
              <a:rPr lang="en-US" b="1" dirty="0"/>
              <a:t>2. The operating agreement may contain any provision that is not contrary to law.</a:t>
            </a:r>
            <a:endParaRPr lang="en-US" dirty="0"/>
          </a:p>
          <a:p>
            <a:r>
              <a:rPr lang="en-US" b="1" dirty="0"/>
              <a:t>3. In the event of a conflict between a provision of the operating agreement and this chapter, the </a:t>
            </a:r>
            <a:r>
              <a:rPr lang="en-US" b="1" u="sng" dirty="0"/>
              <a:t>provision of the operating agreement governs</a:t>
            </a:r>
            <a:r>
              <a:rPr lang="en-US" b="1" dirty="0"/>
              <a:t>.</a:t>
            </a:r>
          </a:p>
          <a:p>
            <a:r>
              <a:rPr lang="en-US" b="1" dirty="0"/>
              <a:t>B. To the extent the operating agreement does not provide for a matter described in subsection A of this section, this chapter governs the matter.</a:t>
            </a:r>
            <a:endParaRPr lang="en-US" dirty="0"/>
          </a:p>
          <a:p>
            <a:endParaRPr lang="en-US" dirty="0"/>
          </a:p>
        </p:txBody>
      </p:sp>
    </p:spTree>
    <p:extLst>
      <p:ext uri="{BB962C8B-B14F-4D97-AF65-F5344CB8AC3E}">
        <p14:creationId xmlns:p14="http://schemas.microsoft.com/office/powerpoint/2010/main" val="371588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8" name="Rectangle 17">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21F204FF-95D2-447E-815E-E2DE5AF4F24C}"/>
              </a:ext>
            </a:extLst>
          </p:cNvPr>
          <p:cNvSpPr>
            <a:spLocks noGrp="1"/>
          </p:cNvSpPr>
          <p:nvPr>
            <p:ph type="title"/>
          </p:nvPr>
        </p:nvSpPr>
        <p:spPr>
          <a:xfrm>
            <a:off x="659301" y="1474969"/>
            <a:ext cx="2823919" cy="1868760"/>
          </a:xfrm>
        </p:spPr>
        <p:txBody>
          <a:bodyPr vert="horz" lIns="91440" tIns="45720" rIns="91440" bIns="0" rtlCol="0" anchor="b">
            <a:normAutofit fontScale="90000"/>
          </a:bodyPr>
          <a:lstStyle/>
          <a:p>
            <a:r>
              <a:rPr lang="en-US" sz="2500" dirty="0"/>
              <a:t>Operating Agreement (Continued)	</a:t>
            </a:r>
            <a:br>
              <a:rPr lang="en-US" sz="2500" dirty="0"/>
            </a:br>
            <a:r>
              <a:rPr lang="en-US" sz="2500" dirty="0"/>
              <a:t>ARS 29-3105(C) Limitations </a:t>
            </a:r>
          </a:p>
        </p:txBody>
      </p:sp>
      <p:cxnSp>
        <p:nvCxnSpPr>
          <p:cNvPr id="22" name="Straight Connector 21">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4" name="Group 23">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25" name="Rectangle 24">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8" name="Rectangle 27">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5487" y="977965"/>
            <a:ext cx="6615582"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 name="Picture 29">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2" name="Straight Connector 31">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4">
            <a:extLst>
              <a:ext uri="{FF2B5EF4-FFF2-40B4-BE49-F238E27FC236}">
                <a16:creationId xmlns:a16="http://schemas.microsoft.com/office/drawing/2014/main" id="{45436E55-118E-4918-92B0-936C1A5E3B04}"/>
              </a:ext>
            </a:extLst>
          </p:cNvPr>
          <p:cNvGraphicFramePr>
            <a:graphicFrameLocks noGrp="1"/>
          </p:cNvGraphicFramePr>
          <p:nvPr>
            <p:ph idx="1"/>
            <p:extLst>
              <p:ext uri="{D42A27DB-BD31-4B8C-83A1-F6EECF244321}">
                <p14:modId xmlns:p14="http://schemas.microsoft.com/office/powerpoint/2010/main" val="3831922311"/>
              </p:ext>
            </p:extLst>
          </p:nvPr>
        </p:nvGraphicFramePr>
        <p:xfrm>
          <a:off x="4562668" y="976903"/>
          <a:ext cx="6382138" cy="4014976"/>
        </p:xfrm>
        <a:graphic>
          <a:graphicData uri="http://schemas.openxmlformats.org/drawingml/2006/table">
            <a:tbl>
              <a:tblPr firstRow="1" firstCol="1" bandRow="1">
                <a:tableStyleId>{5C22544A-7EE6-4342-B048-85BDC9FD1C3A}</a:tableStyleId>
              </a:tblPr>
              <a:tblGrid>
                <a:gridCol w="3191069">
                  <a:extLst>
                    <a:ext uri="{9D8B030D-6E8A-4147-A177-3AD203B41FA5}">
                      <a16:colId xmlns:a16="http://schemas.microsoft.com/office/drawing/2014/main" val="4149783629"/>
                    </a:ext>
                  </a:extLst>
                </a:gridCol>
                <a:gridCol w="3191069">
                  <a:extLst>
                    <a:ext uri="{9D8B030D-6E8A-4147-A177-3AD203B41FA5}">
                      <a16:colId xmlns:a16="http://schemas.microsoft.com/office/drawing/2014/main" val="1057164074"/>
                    </a:ext>
                  </a:extLst>
                </a:gridCol>
              </a:tblGrid>
              <a:tr h="4014976">
                <a:tc>
                  <a:txBody>
                    <a:bodyPr/>
                    <a:lstStyle/>
                    <a:p>
                      <a:pPr marL="0" marR="0" algn="just">
                        <a:lnSpc>
                          <a:spcPct val="107000"/>
                        </a:lnSpc>
                        <a:spcBef>
                          <a:spcPts val="0"/>
                        </a:spcBef>
                        <a:spcAft>
                          <a:spcPts val="0"/>
                        </a:spcAft>
                      </a:pPr>
                      <a:r>
                        <a:rPr lang="en-US" sz="700" dirty="0">
                          <a:effectLst/>
                        </a:rPr>
                        <a:t>C. An operating agreement may not:</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1. Vary the law applicable under section 29–3104.</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2. Vary a limited liability company’s capacity under section 29–3109 to sue and be sued in the limited liability company’s own name.</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3. Vary any requirement, procedure or other provision of this chapter pertaining to:</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(a) Statutory agents.</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(b) The commission, including provisions pertaining to records authorized or required to be delivered to the commission for filing under this chapter.</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4. Vary the provisions of section 29–3204.</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5. Eliminate the contractual obligation of good faith and fair dealing or the duty to refrain from willful or intentional misconduct under section 29–3409.</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6. Limit or eliminate a person’s liability for any violation of the contractual obligation of good faith and fair dealing or conduct involving willful or intentional misconduct.</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7. Unreasonably restrict the duties and rights of members and managers under section 29–3410, but the operating agreement may impose reasonable restrictions on the availability and use of information obtained under section 29–3410 and may define appropriate remedies, including liquidated damages, for a breach of any reasonable restriction on use.</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 </a:t>
                      </a:r>
                      <a:endParaRPr lang="en-US"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08" marR="27208" marT="0" marB="0">
                    <a:solidFill>
                      <a:schemeClr val="accent6"/>
                    </a:solidFill>
                  </a:tcPr>
                </a:tc>
                <a:tc>
                  <a:txBody>
                    <a:bodyPr/>
                    <a:lstStyle/>
                    <a:p>
                      <a:pPr marL="0" marR="0" algn="just">
                        <a:lnSpc>
                          <a:spcPct val="107000"/>
                        </a:lnSpc>
                        <a:spcBef>
                          <a:spcPts val="0"/>
                        </a:spcBef>
                        <a:spcAft>
                          <a:spcPts val="0"/>
                        </a:spcAft>
                      </a:pPr>
                      <a:r>
                        <a:rPr lang="en-US" sz="700" dirty="0">
                          <a:effectLst/>
                        </a:rPr>
                        <a:t>8. Vary the causes of dissolution specified in section 29–3701, subsection A, paragraph 4, subdivision (b) and section 29–3701, subsection A, paragraph 5.</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9. Unreasonably restrict the right of a member to maintain an action under article 8 of this chapter, except that the operating agreement may require a member maintaining a direct action under section 29–3801 to plead and prove an actual or threatened injury that is not solely the result of any injury suffered or threatened to be suffered by the company.</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10. Vary the provisions of section 29–3805, but the operating agreement may provide that the company may not have a special litigation committee.</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11. Vary the required contents of a plan of merger, a plan of interest exchange, a plan of conversion, a plan of domestication or a plan of division under article 10 of this chapter.</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12. Except as otherwise provided in section 29–3106 and section 29–3107, subsection B, restrict the rights under this chapter of a person other than a member or manager.</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13. Reduce or eliminate the restrictions on distributions under section 29–3405, subsection A.</a:t>
                      </a:r>
                    </a:p>
                    <a:p>
                      <a:pPr marL="0" marR="0" algn="just">
                        <a:lnSpc>
                          <a:spcPct val="107000"/>
                        </a:lnSpc>
                        <a:spcBef>
                          <a:spcPts val="0"/>
                        </a:spcBef>
                        <a:spcAft>
                          <a:spcPts val="0"/>
                        </a:spcAft>
                      </a:pPr>
                      <a:r>
                        <a:rPr lang="en-US" sz="700" dirty="0">
                          <a:effectLst/>
                        </a:rPr>
                        <a:t> </a:t>
                      </a:r>
                      <a:endParaRPr lang="en-US"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08" marR="27208" marT="0" marB="0">
                    <a:solidFill>
                      <a:schemeClr val="accent6"/>
                    </a:solidFill>
                  </a:tcPr>
                </a:tc>
                <a:extLst>
                  <a:ext uri="{0D108BD9-81ED-4DB2-BD59-A6C34878D82A}">
                    <a16:rowId xmlns:a16="http://schemas.microsoft.com/office/drawing/2014/main" val="144614545"/>
                  </a:ext>
                </a:extLst>
              </a:tr>
            </a:tbl>
          </a:graphicData>
        </a:graphic>
      </p:graphicFrame>
    </p:spTree>
    <p:extLst>
      <p:ext uri="{BB962C8B-B14F-4D97-AF65-F5344CB8AC3E}">
        <p14:creationId xmlns:p14="http://schemas.microsoft.com/office/powerpoint/2010/main" val="3601098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C6761-6EDE-48D2-8825-51AF359CBF6F}"/>
              </a:ext>
            </a:extLst>
          </p:cNvPr>
          <p:cNvSpPr>
            <a:spLocks noGrp="1"/>
          </p:cNvSpPr>
          <p:nvPr>
            <p:ph type="title"/>
          </p:nvPr>
        </p:nvSpPr>
        <p:spPr/>
        <p:txBody>
          <a:bodyPr/>
          <a:lstStyle/>
          <a:p>
            <a:r>
              <a:rPr lang="en-US" dirty="0"/>
              <a:t>Operating agreement (continued)	</a:t>
            </a:r>
            <a:br>
              <a:rPr lang="en-US" dirty="0"/>
            </a:br>
            <a:r>
              <a:rPr lang="en-US" dirty="0"/>
              <a:t>ARS 29-3105(D) – altering duties </a:t>
            </a:r>
          </a:p>
        </p:txBody>
      </p:sp>
      <p:sp>
        <p:nvSpPr>
          <p:cNvPr id="3" name="Content Placeholder 2">
            <a:extLst>
              <a:ext uri="{FF2B5EF4-FFF2-40B4-BE49-F238E27FC236}">
                <a16:creationId xmlns:a16="http://schemas.microsoft.com/office/drawing/2014/main" id="{9642D075-6F2A-4899-8D1A-7E11F0A3EBAF}"/>
              </a:ext>
            </a:extLst>
          </p:cNvPr>
          <p:cNvSpPr>
            <a:spLocks noGrp="1"/>
          </p:cNvSpPr>
          <p:nvPr>
            <p:ph idx="1"/>
          </p:nvPr>
        </p:nvSpPr>
        <p:spPr/>
        <p:txBody>
          <a:bodyPr>
            <a:normAutofit fontScale="85000" lnSpcReduction="20000"/>
          </a:bodyPr>
          <a:lstStyle/>
          <a:p>
            <a:pPr marL="0" indent="0">
              <a:buNone/>
            </a:pPr>
            <a:r>
              <a:rPr lang="en-US" b="1" dirty="0"/>
              <a:t>D. Subject to subsection C, paragraphs 5 and 6 of this section, without limiting other terms that may be included in an operating agreement, the following apply: (paraphrasing statute) </a:t>
            </a:r>
          </a:p>
          <a:p>
            <a:pPr marL="457200" indent="-457200">
              <a:buFont typeface="+mj-lt"/>
              <a:buAutoNum type="arabicPeriod"/>
            </a:pPr>
            <a:r>
              <a:rPr lang="en-US" b="1" dirty="0"/>
              <a:t>expand, limit or eliminate a member or manager duty of care, loyalty or other fiduciary duties owed to the company, members or managers. </a:t>
            </a:r>
          </a:p>
          <a:p>
            <a:pPr marL="457200" indent="-457200">
              <a:buFont typeface="+mj-lt"/>
              <a:buAutoNum type="arabicPeriod"/>
            </a:pPr>
            <a:r>
              <a:rPr lang="en-US" b="1" dirty="0"/>
              <a:t>Limitation or elimination of any or all liabilities for breach of the operating agreement or breach of duties to the parties bound by the operating agreement. </a:t>
            </a:r>
          </a:p>
          <a:p>
            <a:pPr marL="457200" indent="-457200">
              <a:buFont typeface="+mj-lt"/>
              <a:buAutoNum type="arabicPeriod"/>
            </a:pPr>
            <a:r>
              <a:rPr lang="en-US" b="1" dirty="0"/>
              <a:t>Specify a method by which an act, omission or transaction that would be a violation of a duty can be ratified by the company. </a:t>
            </a:r>
          </a:p>
          <a:p>
            <a:pPr marL="457200" indent="-457200">
              <a:buFont typeface="+mj-lt"/>
              <a:buAutoNum type="arabicPeriod"/>
            </a:pPr>
            <a:r>
              <a:rPr lang="en-US" b="1" dirty="0"/>
              <a:t>Specify a method by which a member, manager, or other party may be reimbursed, indemnified or held harmless, or by which liability of a member or manager or other party can be eliminated or curtailed.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33477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57822-7915-47D0-BF01-6B48F3B9D368}"/>
              </a:ext>
            </a:extLst>
          </p:cNvPr>
          <p:cNvSpPr>
            <a:spLocks noGrp="1"/>
          </p:cNvSpPr>
          <p:nvPr>
            <p:ph type="title"/>
          </p:nvPr>
        </p:nvSpPr>
        <p:spPr/>
        <p:txBody>
          <a:bodyPr/>
          <a:lstStyle/>
          <a:p>
            <a:r>
              <a:rPr lang="en-US" dirty="0"/>
              <a:t>Operating agreement (continued)	</a:t>
            </a:r>
            <a:br>
              <a:rPr lang="en-US" dirty="0"/>
            </a:br>
            <a:r>
              <a:rPr lang="en-US" dirty="0"/>
              <a:t>ARS 29-3105(E) – Corporate election</a:t>
            </a:r>
          </a:p>
        </p:txBody>
      </p:sp>
      <p:sp>
        <p:nvSpPr>
          <p:cNvPr id="3" name="Content Placeholder 2">
            <a:extLst>
              <a:ext uri="{FF2B5EF4-FFF2-40B4-BE49-F238E27FC236}">
                <a16:creationId xmlns:a16="http://schemas.microsoft.com/office/drawing/2014/main" id="{C6758E42-F014-43D8-8A0E-BAF20F4B1E82}"/>
              </a:ext>
            </a:extLst>
          </p:cNvPr>
          <p:cNvSpPr>
            <a:spLocks noGrp="1"/>
          </p:cNvSpPr>
          <p:nvPr>
            <p:ph idx="1"/>
          </p:nvPr>
        </p:nvSpPr>
        <p:spPr/>
        <p:txBody>
          <a:bodyPr/>
          <a:lstStyle/>
          <a:p>
            <a:pPr marL="0" indent="0">
              <a:buNone/>
            </a:pPr>
            <a:r>
              <a:rPr lang="en-US" b="1" dirty="0"/>
              <a:t>E. Subject to the limitations of subsection C, paragraphs 5 and 6 of this section, an operating agreement may define some or all of the fiduciary duties of a member, manager or other person that is a party to or is otherwise bound by an </a:t>
            </a:r>
            <a:r>
              <a:rPr lang="en-US" b="1" dirty="0">
                <a:highlight>
                  <a:srgbClr val="FFFF00"/>
                </a:highlight>
              </a:rPr>
              <a:t>operating agreement to be the same as the fiduciary duties of a director, officer or shareholder of a corporation formed under the laws of this state</a:t>
            </a:r>
            <a:r>
              <a:rPr lang="en-US" b="1" dirty="0"/>
              <a:t>, in which case, unless the operating agreement provides otherwise, all laws of evidence and evidentiary presumptions and other laws that apply to the fiduciary duties of a director, officer or shareholder of a corporation formed under the laws of this state apply to such duties. </a:t>
            </a:r>
            <a:endParaRPr lang="en-US" dirty="0"/>
          </a:p>
        </p:txBody>
      </p:sp>
    </p:spTree>
    <p:extLst>
      <p:ext uri="{BB962C8B-B14F-4D97-AF65-F5344CB8AC3E}">
        <p14:creationId xmlns:p14="http://schemas.microsoft.com/office/powerpoint/2010/main" val="2912759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D8430-76B7-4506-8ED2-BFB001971B0B}"/>
              </a:ext>
            </a:extLst>
          </p:cNvPr>
          <p:cNvSpPr>
            <a:spLocks noGrp="1"/>
          </p:cNvSpPr>
          <p:nvPr>
            <p:ph type="title"/>
          </p:nvPr>
        </p:nvSpPr>
        <p:spPr/>
        <p:txBody>
          <a:bodyPr/>
          <a:lstStyle/>
          <a:p>
            <a:r>
              <a:rPr lang="en-US" dirty="0"/>
              <a:t>Operating agreement (continued)</a:t>
            </a:r>
            <a:br>
              <a:rPr lang="en-US" dirty="0"/>
            </a:br>
            <a:r>
              <a:rPr lang="en-US" dirty="0"/>
              <a:t>ARS 29-3106 </a:t>
            </a:r>
          </a:p>
        </p:txBody>
      </p:sp>
      <p:sp>
        <p:nvSpPr>
          <p:cNvPr id="3" name="Content Placeholder 2">
            <a:extLst>
              <a:ext uri="{FF2B5EF4-FFF2-40B4-BE49-F238E27FC236}">
                <a16:creationId xmlns:a16="http://schemas.microsoft.com/office/drawing/2014/main" id="{B500BEDB-CE6C-4465-9017-AAB9A1891DA7}"/>
              </a:ext>
            </a:extLst>
          </p:cNvPr>
          <p:cNvSpPr>
            <a:spLocks noGrp="1"/>
          </p:cNvSpPr>
          <p:nvPr>
            <p:ph idx="1"/>
          </p:nvPr>
        </p:nvSpPr>
        <p:spPr/>
        <p:txBody>
          <a:bodyPr>
            <a:normAutofit fontScale="92500" lnSpcReduction="20000"/>
          </a:bodyPr>
          <a:lstStyle/>
          <a:p>
            <a:r>
              <a:rPr lang="en-US" b="1" dirty="0"/>
              <a:t>A. A limited liability company is bound by and may enforce the operating agreement, whether or not the company has itself </a:t>
            </a:r>
            <a:r>
              <a:rPr lang="en-US" b="1" u="sng" dirty="0">
                <a:highlight>
                  <a:srgbClr val="FFFF00"/>
                </a:highlight>
              </a:rPr>
              <a:t>manifested assent to the operating agreement</a:t>
            </a:r>
            <a:r>
              <a:rPr lang="en-US" b="1" dirty="0"/>
              <a:t>.</a:t>
            </a:r>
            <a:endParaRPr lang="en-US" dirty="0"/>
          </a:p>
          <a:p>
            <a:r>
              <a:rPr lang="en-US" b="1" dirty="0"/>
              <a:t>B. A person that becomes a member is </a:t>
            </a:r>
            <a:r>
              <a:rPr lang="en-US" u="sng" dirty="0">
                <a:highlight>
                  <a:srgbClr val="FFFF00"/>
                </a:highlight>
              </a:rPr>
              <a:t>deemed to assent to the operating agreement</a:t>
            </a:r>
            <a:r>
              <a:rPr lang="en-US" b="1" dirty="0"/>
              <a:t>.</a:t>
            </a:r>
            <a:endParaRPr lang="en-US" dirty="0"/>
          </a:p>
          <a:p>
            <a:r>
              <a:rPr lang="en-US" b="1" dirty="0"/>
              <a:t>C. Two or more persons intending to become the initial members of a limited liability company may make an agreement providing that on the formation of the company the agreement will become the operating agreement. One person intending to become the initial member of a limited liability company may assent to terms providing that on the formation of the company the terms will become the operating agreement.</a:t>
            </a:r>
            <a:endParaRPr lang="en-US" dirty="0"/>
          </a:p>
        </p:txBody>
      </p:sp>
    </p:spTree>
    <p:extLst>
      <p:ext uri="{BB962C8B-B14F-4D97-AF65-F5344CB8AC3E}">
        <p14:creationId xmlns:p14="http://schemas.microsoft.com/office/powerpoint/2010/main" val="1013993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1DDCDD3-537E-4CCD-A469-149927840E66}"/>
              </a:ext>
            </a:extLst>
          </p:cNvPr>
          <p:cNvSpPr>
            <a:spLocks noGrp="1"/>
          </p:cNvSpPr>
          <p:nvPr>
            <p:ph type="title"/>
          </p:nvPr>
        </p:nvSpPr>
        <p:spPr>
          <a:xfrm>
            <a:off x="849683" y="1240076"/>
            <a:ext cx="2727813" cy="4584527"/>
          </a:xfrm>
        </p:spPr>
        <p:txBody>
          <a:bodyPr>
            <a:normAutofit/>
          </a:bodyPr>
          <a:lstStyle/>
          <a:p>
            <a:r>
              <a:rPr lang="en-US" sz="2700" dirty="0">
                <a:solidFill>
                  <a:srgbClr val="FFFFFF"/>
                </a:solidFill>
              </a:rPr>
              <a:t>Operating agreement: practitioner pointers</a:t>
            </a:r>
          </a:p>
        </p:txBody>
      </p:sp>
      <p:sp>
        <p:nvSpPr>
          <p:cNvPr id="3" name="Content Placeholder 2">
            <a:extLst>
              <a:ext uri="{FF2B5EF4-FFF2-40B4-BE49-F238E27FC236}">
                <a16:creationId xmlns:a16="http://schemas.microsoft.com/office/drawing/2014/main" id="{9C410BED-8AAA-4F68-9B67-100FE591DAFC}"/>
              </a:ext>
            </a:extLst>
          </p:cNvPr>
          <p:cNvSpPr>
            <a:spLocks noGrp="1"/>
          </p:cNvSpPr>
          <p:nvPr>
            <p:ph idx="1"/>
          </p:nvPr>
        </p:nvSpPr>
        <p:spPr>
          <a:xfrm>
            <a:off x="4705594" y="214605"/>
            <a:ext cx="6034827" cy="5941938"/>
          </a:xfrm>
        </p:spPr>
        <p:txBody>
          <a:bodyPr anchor="t">
            <a:normAutofit lnSpcReduction="10000"/>
          </a:bodyPr>
          <a:lstStyle/>
          <a:p>
            <a:pPr>
              <a:lnSpc>
                <a:spcPct val="110000"/>
              </a:lnSpc>
            </a:pPr>
            <a:r>
              <a:rPr lang="en-US" sz="1600" dirty="0"/>
              <a:t>It is in the best interest of all newly formed LLC to enter into an Operating Agreement that addresses ARS 29-3105(A) because there are very strict provision in the Act that will govern if one does not exist.</a:t>
            </a:r>
          </a:p>
          <a:p>
            <a:pPr>
              <a:lnSpc>
                <a:spcPct val="110000"/>
              </a:lnSpc>
            </a:pPr>
            <a:r>
              <a:rPr lang="en-US" sz="1600" dirty="0"/>
              <a:t>Drafters of Operating Agreements must be cognizant of ARS 29-3105(C) (what an Operating Agreement cannot have) when meeting with clients and drafting Operating Agreements because a professional liability claim could attach if improper information is included. </a:t>
            </a:r>
          </a:p>
          <a:p>
            <a:pPr>
              <a:lnSpc>
                <a:spcPct val="110000"/>
              </a:lnSpc>
            </a:pPr>
            <a:r>
              <a:rPr lang="en-US" sz="1600" dirty="0"/>
              <a:t>Litigators should read the Act and understand all of the implied duties that exist in a company without an Operating Agreement. </a:t>
            </a:r>
          </a:p>
          <a:p>
            <a:pPr>
              <a:lnSpc>
                <a:spcPct val="110000"/>
              </a:lnSpc>
            </a:pPr>
            <a:r>
              <a:rPr lang="en-US" sz="1600" dirty="0"/>
              <a:t>Adopting corporate laws in the Operating Agreement may be a benefit to the company because the precedent in Arizona for corporations is more established. </a:t>
            </a:r>
          </a:p>
          <a:p>
            <a:pPr>
              <a:lnSpc>
                <a:spcPct val="110000"/>
              </a:lnSpc>
            </a:pPr>
            <a:r>
              <a:rPr lang="en-US" sz="1600" dirty="0"/>
              <a:t>Manifesting assent to an Operating Agreement leaves room for a contract of adhesion argument to disclaim liability under the Operating Agreement.  </a:t>
            </a:r>
          </a:p>
          <a:p>
            <a:pPr>
              <a:lnSpc>
                <a:spcPct val="110000"/>
              </a:lnSpc>
            </a:pPr>
            <a:r>
              <a:rPr lang="en-US" sz="1600" dirty="0"/>
              <a:t>Companies who hire managers under a separate employment contract should ensure that the duties in the employment contract do not interfere with duties in the Operating Agreement. </a:t>
            </a:r>
          </a:p>
        </p:txBody>
      </p:sp>
    </p:spTree>
    <p:extLst>
      <p:ext uri="{BB962C8B-B14F-4D97-AF65-F5344CB8AC3E}">
        <p14:creationId xmlns:p14="http://schemas.microsoft.com/office/powerpoint/2010/main" val="1310057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1ED73-DF9F-49AC-945B-65A5506FBD8C}"/>
              </a:ext>
            </a:extLst>
          </p:cNvPr>
          <p:cNvSpPr>
            <a:spLocks noGrp="1"/>
          </p:cNvSpPr>
          <p:nvPr>
            <p:ph type="title"/>
          </p:nvPr>
        </p:nvSpPr>
        <p:spPr/>
        <p:txBody>
          <a:bodyPr/>
          <a:lstStyle/>
          <a:p>
            <a:r>
              <a:rPr lang="en-US" dirty="0"/>
              <a:t>Purpose of presentation </a:t>
            </a:r>
          </a:p>
        </p:txBody>
      </p:sp>
      <p:sp>
        <p:nvSpPr>
          <p:cNvPr id="3" name="Content Placeholder 2">
            <a:extLst>
              <a:ext uri="{FF2B5EF4-FFF2-40B4-BE49-F238E27FC236}">
                <a16:creationId xmlns:a16="http://schemas.microsoft.com/office/drawing/2014/main" id="{EEA2E0D8-DFAF-4EDC-87D6-20F5084BE2DB}"/>
              </a:ext>
            </a:extLst>
          </p:cNvPr>
          <p:cNvSpPr>
            <a:spLocks noGrp="1"/>
          </p:cNvSpPr>
          <p:nvPr>
            <p:ph idx="1"/>
          </p:nvPr>
        </p:nvSpPr>
        <p:spPr/>
        <p:txBody>
          <a:bodyPr/>
          <a:lstStyle/>
          <a:p>
            <a:r>
              <a:rPr lang="en-US" dirty="0"/>
              <a:t>Basic information about LLC and current law. </a:t>
            </a:r>
          </a:p>
          <a:p>
            <a:r>
              <a:rPr lang="en-US" dirty="0"/>
              <a:t>Explain the reason for the change in law. </a:t>
            </a:r>
          </a:p>
          <a:p>
            <a:r>
              <a:rPr lang="en-US" dirty="0"/>
              <a:t>Explain what happens to existing LLC on September 1, 2020.</a:t>
            </a:r>
          </a:p>
          <a:p>
            <a:r>
              <a:rPr lang="en-US" dirty="0"/>
              <a:t>Highlight some relevant changes to the Act.</a:t>
            </a:r>
          </a:p>
          <a:p>
            <a:r>
              <a:rPr lang="en-US" dirty="0"/>
              <a:t>Discuss the practical implications of the Act to practicing attorneys. </a:t>
            </a:r>
          </a:p>
          <a:p>
            <a:r>
              <a:rPr lang="en-US" dirty="0"/>
              <a:t>Discuss the ethical concerns that come into play because of the Act. </a:t>
            </a:r>
          </a:p>
        </p:txBody>
      </p:sp>
    </p:spTree>
    <p:extLst>
      <p:ext uri="{BB962C8B-B14F-4D97-AF65-F5344CB8AC3E}">
        <p14:creationId xmlns:p14="http://schemas.microsoft.com/office/powerpoint/2010/main" val="2854305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50F2671-A047-422D-BC4C-9C71939AABCB}"/>
              </a:ext>
            </a:extLst>
          </p:cNvPr>
          <p:cNvSpPr>
            <a:spLocks noGrp="1"/>
          </p:cNvSpPr>
          <p:nvPr>
            <p:ph type="title"/>
          </p:nvPr>
        </p:nvSpPr>
        <p:spPr>
          <a:xfrm>
            <a:off x="849683" y="1240076"/>
            <a:ext cx="3022521" cy="4584527"/>
          </a:xfrm>
        </p:spPr>
        <p:txBody>
          <a:bodyPr>
            <a:normAutofit/>
          </a:bodyPr>
          <a:lstStyle/>
          <a:p>
            <a:r>
              <a:rPr lang="en-US" dirty="0">
                <a:solidFill>
                  <a:srgbClr val="FFFFFF"/>
                </a:solidFill>
              </a:rPr>
              <a:t>Operating agreement: ethical implications </a:t>
            </a:r>
          </a:p>
        </p:txBody>
      </p:sp>
      <p:sp>
        <p:nvSpPr>
          <p:cNvPr id="3" name="Content Placeholder 2">
            <a:extLst>
              <a:ext uri="{FF2B5EF4-FFF2-40B4-BE49-F238E27FC236}">
                <a16:creationId xmlns:a16="http://schemas.microsoft.com/office/drawing/2014/main" id="{DDC9776B-FBE6-400A-B8F3-522BF2AFC458}"/>
              </a:ext>
            </a:extLst>
          </p:cNvPr>
          <p:cNvSpPr>
            <a:spLocks noGrp="1"/>
          </p:cNvSpPr>
          <p:nvPr>
            <p:ph idx="1"/>
          </p:nvPr>
        </p:nvSpPr>
        <p:spPr>
          <a:xfrm>
            <a:off x="4705594" y="1240077"/>
            <a:ext cx="6034827" cy="4916465"/>
          </a:xfrm>
        </p:spPr>
        <p:txBody>
          <a:bodyPr anchor="t">
            <a:normAutofit lnSpcReduction="10000"/>
          </a:bodyPr>
          <a:lstStyle/>
          <a:p>
            <a:r>
              <a:rPr lang="en-US" dirty="0"/>
              <a:t>ER 1.13: The drafting attorney must be very clear about who they represents because each member has competing liability against both the other members and the company. </a:t>
            </a:r>
          </a:p>
          <a:p>
            <a:r>
              <a:rPr lang="en-US" dirty="0"/>
              <a:t>ER 1.13:  If the drafting attorney represents the company, it would be in the drafting attorney’s best interest to include a conflict waiver in the fee agreement explaining the representation and the rights that the members have against the company and other members. </a:t>
            </a:r>
          </a:p>
          <a:p>
            <a:r>
              <a:rPr lang="en-US" dirty="0"/>
              <a:t>ER 1.7: If a current client asks an attorney to draft an Operating Agreement for the company, a waiver from the current client is necessary. </a:t>
            </a:r>
          </a:p>
        </p:txBody>
      </p:sp>
    </p:spTree>
    <p:extLst>
      <p:ext uri="{BB962C8B-B14F-4D97-AF65-F5344CB8AC3E}">
        <p14:creationId xmlns:p14="http://schemas.microsoft.com/office/powerpoint/2010/main" val="2539211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C1CCB-D1E1-4781-86C5-01E2C44ED2CC}"/>
              </a:ext>
            </a:extLst>
          </p:cNvPr>
          <p:cNvSpPr>
            <a:spLocks noGrp="1"/>
          </p:cNvSpPr>
          <p:nvPr>
            <p:ph type="title"/>
          </p:nvPr>
        </p:nvSpPr>
        <p:spPr>
          <a:xfrm>
            <a:off x="1451579" y="804519"/>
            <a:ext cx="9603275" cy="1049235"/>
          </a:xfrm>
        </p:spPr>
        <p:txBody>
          <a:bodyPr>
            <a:normAutofit/>
          </a:bodyPr>
          <a:lstStyle/>
          <a:p>
            <a:r>
              <a:rPr lang="en-US" dirty="0"/>
              <a:t>Liability for inaccurate information</a:t>
            </a:r>
            <a:br>
              <a:rPr lang="en-US" dirty="0"/>
            </a:br>
            <a:r>
              <a:rPr lang="en-US" dirty="0"/>
              <a:t>ARS 29-3205</a:t>
            </a:r>
          </a:p>
        </p:txBody>
      </p:sp>
      <p:graphicFrame>
        <p:nvGraphicFramePr>
          <p:cNvPr id="4" name="Content Placeholder 3">
            <a:extLst>
              <a:ext uri="{FF2B5EF4-FFF2-40B4-BE49-F238E27FC236}">
                <a16:creationId xmlns:a16="http://schemas.microsoft.com/office/drawing/2014/main" id="{CE72052D-18CB-43D4-B5B6-96CF44D882EB}"/>
              </a:ext>
            </a:extLst>
          </p:cNvPr>
          <p:cNvGraphicFramePr>
            <a:graphicFrameLocks noGrp="1"/>
          </p:cNvGraphicFramePr>
          <p:nvPr>
            <p:ph idx="1"/>
            <p:extLst>
              <p:ext uri="{D42A27DB-BD31-4B8C-83A1-F6EECF244321}">
                <p14:modId xmlns:p14="http://schemas.microsoft.com/office/powerpoint/2010/main" val="2534189463"/>
              </p:ext>
            </p:extLst>
          </p:nvPr>
        </p:nvGraphicFramePr>
        <p:xfrm>
          <a:off x="1452402" y="1959429"/>
          <a:ext cx="9601522" cy="3896303"/>
        </p:xfrm>
        <a:graphic>
          <a:graphicData uri="http://schemas.openxmlformats.org/drawingml/2006/table">
            <a:tbl>
              <a:tblPr firstRow="1" firstCol="1" bandRow="1">
                <a:tableStyleId>{5C22544A-7EE6-4342-B048-85BDC9FD1C3A}</a:tableStyleId>
              </a:tblPr>
              <a:tblGrid>
                <a:gridCol w="4800761">
                  <a:extLst>
                    <a:ext uri="{9D8B030D-6E8A-4147-A177-3AD203B41FA5}">
                      <a16:colId xmlns:a16="http://schemas.microsoft.com/office/drawing/2014/main" val="2224155065"/>
                    </a:ext>
                  </a:extLst>
                </a:gridCol>
                <a:gridCol w="4800761">
                  <a:extLst>
                    <a:ext uri="{9D8B030D-6E8A-4147-A177-3AD203B41FA5}">
                      <a16:colId xmlns:a16="http://schemas.microsoft.com/office/drawing/2014/main" val="540583992"/>
                    </a:ext>
                  </a:extLst>
                </a:gridCol>
              </a:tblGrid>
              <a:tr h="3896303">
                <a:tc>
                  <a:txBody>
                    <a:bodyPr/>
                    <a:lstStyle/>
                    <a:p>
                      <a:pPr marL="0" marR="0" algn="just">
                        <a:lnSpc>
                          <a:spcPct val="107000"/>
                        </a:lnSpc>
                        <a:spcBef>
                          <a:spcPts val="0"/>
                        </a:spcBef>
                        <a:spcAft>
                          <a:spcPts val="0"/>
                        </a:spcAft>
                      </a:pPr>
                      <a:r>
                        <a:rPr lang="en-US" sz="800" dirty="0">
                          <a:effectLst/>
                        </a:rPr>
                        <a:t>A. If a record that is delivered to the commission for filing under this chapter and that is filed by the commission contains inaccurate information, a person that suffers loss by reliance on the information may recover damages for the loss from:</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1. A person that signed the record, or caused another to sign it on the person’s behalf, and knew the information to be inaccurate at the time the record was signed.</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2. Subject to subsection B of this section, a member of a member-managed limited liability company or a manager of a manager-managed limited liability company if both of the following apply: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(a) The record was delivered for filing on behalf of the company.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(b) The member or manager knew or had notice of the inaccuracy for a reasonably sufficient time before the information was relied on so that, before the reliance, the member or manager reasonably could have done any of the following:</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(i) Effected an amendment under section 29–3202.</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(ii) Filed a petition under section 29–3204.</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(iii) Delivered to the commission for filing a statement of change under section 29–3116 or a statement of correction under section 29–3209.</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of the responsibility.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499" marR="30499" marT="0" marB="0">
                    <a:solidFill>
                      <a:schemeClr val="accent6"/>
                    </a:solidFill>
                  </a:tcPr>
                </a:tc>
                <a:tc>
                  <a:txBody>
                    <a:bodyPr/>
                    <a:lstStyle/>
                    <a:p>
                      <a:pPr marL="0" marR="0" algn="just">
                        <a:lnSpc>
                          <a:spcPct val="107000"/>
                        </a:lnSpc>
                        <a:spcBef>
                          <a:spcPts val="0"/>
                        </a:spcBef>
                        <a:spcAft>
                          <a:spcPts val="0"/>
                        </a:spcAft>
                      </a:pPr>
                      <a:r>
                        <a:rPr lang="en-US" sz="800" dirty="0">
                          <a:effectLst/>
                        </a:rPr>
                        <a:t>B. To the extent the operating agreement of a member-managed limited liability company expressly relieves a member of responsibility for maintaining the accuracy of information contained in records delivered on behalf of the company to the commission for filing under this chapter and imposes that responsibility on one or more other members, the liability stated in subsection A, paragraph 2 of this section applies to those other members and not to the member that the operating agreement relieves of the responsibility. </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C. An individual who signs a record authorized or required to be filed under this chapter affirms under penalty of perjury that, to that individual’s knowledge, the information stated in the record is accurate.</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D. A person that signs a record, or causes another to sign it on the person’s behalf, knowing that the record contains inaccurate information at the time it is signed, is liable to the limited liability company and to each member of the company for damages resulting from the inaccurate information.</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b="1" dirty="0">
                          <a:solidFill>
                            <a:schemeClr val="bg1"/>
                          </a:solidFill>
                          <a:effectLst/>
                        </a:rPr>
                        <a:t>E. The prevailing party in an action to recover damages under this section is entitled to an award for its costs and reasonable attorney fees.</a:t>
                      </a:r>
                      <a:endParaRPr lang="en-US" sz="8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499" marR="30499" marT="0" marB="0">
                    <a:solidFill>
                      <a:schemeClr val="accent6"/>
                    </a:solidFill>
                  </a:tcPr>
                </a:tc>
                <a:extLst>
                  <a:ext uri="{0D108BD9-81ED-4DB2-BD59-A6C34878D82A}">
                    <a16:rowId xmlns:a16="http://schemas.microsoft.com/office/drawing/2014/main" val="1706080292"/>
                  </a:ext>
                </a:extLst>
              </a:tr>
            </a:tbl>
          </a:graphicData>
        </a:graphic>
      </p:graphicFrame>
    </p:spTree>
    <p:extLst>
      <p:ext uri="{BB962C8B-B14F-4D97-AF65-F5344CB8AC3E}">
        <p14:creationId xmlns:p14="http://schemas.microsoft.com/office/powerpoint/2010/main" val="80055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3D287-BC59-4D57-B69C-E2F62921BDD0}"/>
              </a:ext>
            </a:extLst>
          </p:cNvPr>
          <p:cNvSpPr>
            <a:spLocks noGrp="1"/>
          </p:cNvSpPr>
          <p:nvPr>
            <p:ph type="title"/>
          </p:nvPr>
        </p:nvSpPr>
        <p:spPr/>
        <p:txBody>
          <a:bodyPr/>
          <a:lstStyle/>
          <a:p>
            <a:r>
              <a:rPr lang="en-US" dirty="0"/>
              <a:t>Liability for inaccurate information: </a:t>
            </a:r>
            <a:br>
              <a:rPr lang="en-US" dirty="0"/>
            </a:br>
            <a:r>
              <a:rPr lang="en-US" dirty="0"/>
              <a:t>practitioner pointers 	 </a:t>
            </a:r>
          </a:p>
        </p:txBody>
      </p:sp>
      <p:sp>
        <p:nvSpPr>
          <p:cNvPr id="3" name="Content Placeholder 2">
            <a:extLst>
              <a:ext uri="{FF2B5EF4-FFF2-40B4-BE49-F238E27FC236}">
                <a16:creationId xmlns:a16="http://schemas.microsoft.com/office/drawing/2014/main" id="{D176A452-D736-4BDD-84B6-026B43558D2E}"/>
              </a:ext>
            </a:extLst>
          </p:cNvPr>
          <p:cNvSpPr>
            <a:spLocks noGrp="1"/>
          </p:cNvSpPr>
          <p:nvPr>
            <p:ph idx="1"/>
          </p:nvPr>
        </p:nvSpPr>
        <p:spPr/>
        <p:txBody>
          <a:bodyPr>
            <a:normAutofit fontScale="92500" lnSpcReduction="10000"/>
          </a:bodyPr>
          <a:lstStyle/>
          <a:p>
            <a:r>
              <a:rPr lang="en-US" dirty="0"/>
              <a:t>Attorneys can be sued if they are the incorporator so be sure liability insurance covers this. </a:t>
            </a:r>
          </a:p>
          <a:p>
            <a:r>
              <a:rPr lang="en-US" dirty="0"/>
              <a:t>Operating Agreements must be written carefully to allow a disclaimer of liability of the incorporator if incorporator is a member. </a:t>
            </a:r>
          </a:p>
          <a:p>
            <a:r>
              <a:rPr lang="en-US" dirty="0"/>
              <a:t>There is a grace period to correct the mistake, so if it is found, act quickly. </a:t>
            </a:r>
          </a:p>
          <a:p>
            <a:r>
              <a:rPr lang="en-US" dirty="0"/>
              <a:t>If attorney is incorporating a business for a client, be sure there is an email from the client approving the proposed information in the Articles of Organization before it is filed with the Arizona Corporation Commission. </a:t>
            </a:r>
          </a:p>
          <a:p>
            <a:r>
              <a:rPr lang="en-US" dirty="0"/>
              <a:t>Attorneys must be sure to explain to clients who chose to incorporate on their own that there is liability for mistakes and the mistakes can be fixed to avoid liability. </a:t>
            </a:r>
          </a:p>
        </p:txBody>
      </p:sp>
    </p:spTree>
    <p:extLst>
      <p:ext uri="{BB962C8B-B14F-4D97-AF65-F5344CB8AC3E}">
        <p14:creationId xmlns:p14="http://schemas.microsoft.com/office/powerpoint/2010/main" val="3710821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6D6D5-818C-4B08-B563-80A0403D2CB3}"/>
              </a:ext>
            </a:extLst>
          </p:cNvPr>
          <p:cNvSpPr>
            <a:spLocks noGrp="1"/>
          </p:cNvSpPr>
          <p:nvPr>
            <p:ph type="title"/>
          </p:nvPr>
        </p:nvSpPr>
        <p:spPr/>
        <p:txBody>
          <a:bodyPr/>
          <a:lstStyle/>
          <a:p>
            <a:r>
              <a:rPr lang="en-US" dirty="0"/>
              <a:t>Liability for inaccurate information: ethical implications 	</a:t>
            </a:r>
          </a:p>
        </p:txBody>
      </p:sp>
      <p:sp>
        <p:nvSpPr>
          <p:cNvPr id="3" name="Content Placeholder 2">
            <a:extLst>
              <a:ext uri="{FF2B5EF4-FFF2-40B4-BE49-F238E27FC236}">
                <a16:creationId xmlns:a16="http://schemas.microsoft.com/office/drawing/2014/main" id="{B91ECA5D-BDB4-4BFC-9BEA-97ECFC1E0CFA}"/>
              </a:ext>
            </a:extLst>
          </p:cNvPr>
          <p:cNvSpPr>
            <a:spLocks noGrp="1"/>
          </p:cNvSpPr>
          <p:nvPr>
            <p:ph idx="1"/>
          </p:nvPr>
        </p:nvSpPr>
        <p:spPr/>
        <p:txBody>
          <a:bodyPr/>
          <a:lstStyle/>
          <a:p>
            <a:r>
              <a:rPr lang="en-US" dirty="0"/>
              <a:t>ER 4.1 attorneys who are incorporators have a duty of truthfulness in statements to others so violation of ARS 29-3205 is also an ethical violation if it is done knowingly. </a:t>
            </a:r>
          </a:p>
          <a:p>
            <a:r>
              <a:rPr lang="en-US" dirty="0"/>
              <a:t>ER 1.13 the lawyer knows that incorporator made an intentional mistake it must disclose to the company. </a:t>
            </a:r>
          </a:p>
        </p:txBody>
      </p:sp>
    </p:spTree>
    <p:extLst>
      <p:ext uri="{BB962C8B-B14F-4D97-AF65-F5344CB8AC3E}">
        <p14:creationId xmlns:p14="http://schemas.microsoft.com/office/powerpoint/2010/main" val="31713314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CFD47-CD57-4612-91B9-5FDFD6B32156}"/>
              </a:ext>
            </a:extLst>
          </p:cNvPr>
          <p:cNvSpPr>
            <a:spLocks noGrp="1"/>
          </p:cNvSpPr>
          <p:nvPr>
            <p:ph type="title"/>
          </p:nvPr>
        </p:nvSpPr>
        <p:spPr/>
        <p:txBody>
          <a:bodyPr/>
          <a:lstStyle/>
          <a:p>
            <a:r>
              <a:rPr lang="en-US" dirty="0"/>
              <a:t>Member contribution </a:t>
            </a:r>
            <a:br>
              <a:rPr lang="en-US" dirty="0"/>
            </a:br>
            <a:r>
              <a:rPr lang="en-US" dirty="0"/>
              <a:t>ARS 29-3403</a:t>
            </a:r>
          </a:p>
        </p:txBody>
      </p:sp>
      <p:sp>
        <p:nvSpPr>
          <p:cNvPr id="3" name="Content Placeholder 2">
            <a:extLst>
              <a:ext uri="{FF2B5EF4-FFF2-40B4-BE49-F238E27FC236}">
                <a16:creationId xmlns:a16="http://schemas.microsoft.com/office/drawing/2014/main" id="{CE206E85-4CD3-41DA-8A3A-B78D9357063F}"/>
              </a:ext>
            </a:extLst>
          </p:cNvPr>
          <p:cNvSpPr>
            <a:spLocks noGrp="1"/>
          </p:cNvSpPr>
          <p:nvPr>
            <p:ph idx="1"/>
          </p:nvPr>
        </p:nvSpPr>
        <p:spPr/>
        <p:txBody>
          <a:bodyPr>
            <a:normAutofit fontScale="70000" lnSpcReduction="20000"/>
          </a:bodyPr>
          <a:lstStyle/>
          <a:p>
            <a:r>
              <a:rPr lang="en-US" b="1" dirty="0"/>
              <a:t>A.  A person’s obligation to make a contribution to a limited liability company is not enforceable unless the obligation is set forth in a record signed by the person or as otherwise provided in section 29–3502, subsection H. A person’s obligation to make a contribution to the company is not excused by the person’s death, disability, termination or other inability to perform personally.</a:t>
            </a:r>
            <a:endParaRPr lang="en-US" dirty="0"/>
          </a:p>
          <a:p>
            <a:r>
              <a:rPr lang="en-US" b="1" dirty="0"/>
              <a:t>B. If a person does not fulfill an obligation to make a contribution other than money, the person is obligated at the option of the limited liability company to contribute monies equal to the value of the part of the contribution that has not been made.</a:t>
            </a:r>
            <a:endParaRPr lang="en-US" dirty="0"/>
          </a:p>
          <a:p>
            <a:r>
              <a:rPr lang="en-US" b="1" dirty="0"/>
              <a:t>C. The obligation of a person to make a contribution may be compromised only by the affirmative vote or consent of all the members. If a creditor of a limited liability company extends credit or otherwise acts in reliance on an obligation described in subsection A of this section without knowledge or notice of a compromise under this subsection, the creditor may enforce the obligation.</a:t>
            </a:r>
            <a:endParaRPr lang="en-US" dirty="0"/>
          </a:p>
        </p:txBody>
      </p:sp>
    </p:spTree>
    <p:extLst>
      <p:ext uri="{BB962C8B-B14F-4D97-AF65-F5344CB8AC3E}">
        <p14:creationId xmlns:p14="http://schemas.microsoft.com/office/powerpoint/2010/main" val="1893237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D425D-17B1-418D-A8BB-197133638F5A}"/>
              </a:ext>
            </a:extLst>
          </p:cNvPr>
          <p:cNvSpPr>
            <a:spLocks noGrp="1"/>
          </p:cNvSpPr>
          <p:nvPr>
            <p:ph type="title"/>
          </p:nvPr>
        </p:nvSpPr>
        <p:spPr/>
        <p:txBody>
          <a:bodyPr/>
          <a:lstStyle/>
          <a:p>
            <a:r>
              <a:rPr lang="en-US" dirty="0"/>
              <a:t>Member contributions: Practitioner points</a:t>
            </a:r>
          </a:p>
        </p:txBody>
      </p:sp>
      <p:sp>
        <p:nvSpPr>
          <p:cNvPr id="3" name="Content Placeholder 2">
            <a:extLst>
              <a:ext uri="{FF2B5EF4-FFF2-40B4-BE49-F238E27FC236}">
                <a16:creationId xmlns:a16="http://schemas.microsoft.com/office/drawing/2014/main" id="{5AC84BCE-723D-4EEF-AE68-E02D266263A7}"/>
              </a:ext>
            </a:extLst>
          </p:cNvPr>
          <p:cNvSpPr>
            <a:spLocks noGrp="1"/>
          </p:cNvSpPr>
          <p:nvPr>
            <p:ph idx="1"/>
          </p:nvPr>
        </p:nvSpPr>
        <p:spPr/>
        <p:txBody>
          <a:bodyPr>
            <a:normAutofit fontScale="85000" lnSpcReduction="10000"/>
          </a:bodyPr>
          <a:lstStyle/>
          <a:p>
            <a:r>
              <a:rPr lang="en-US" dirty="0"/>
              <a:t>Drafters of an Operating Agreement need to include explicit provisions surrounding how contributions are to be received to avoid statutory requirements. </a:t>
            </a:r>
          </a:p>
          <a:p>
            <a:r>
              <a:rPr lang="en-US" dirty="0"/>
              <a:t>Attorneys must explain this requirement to all members who want to contribute their “sweat equity” to the business as their membership contribution. </a:t>
            </a:r>
          </a:p>
          <a:p>
            <a:r>
              <a:rPr lang="en-US" dirty="0"/>
              <a:t>An attorney is best to advice a client who is contributing “sweat equity” to ensure that an Operating Agreement is in place and this agreement does not have a liquidated damages provision in it. </a:t>
            </a:r>
          </a:p>
          <a:p>
            <a:r>
              <a:rPr lang="en-US" dirty="0"/>
              <a:t>Litigators have a new claim to bring against members who do not contribute actual dollars to the company. </a:t>
            </a:r>
          </a:p>
          <a:p>
            <a:r>
              <a:rPr lang="en-US" dirty="0"/>
              <a:t>Attorneys working with/representing/forming LLC should be familiar with the distribution limitations found in ARS 29-3405. </a:t>
            </a:r>
          </a:p>
        </p:txBody>
      </p:sp>
    </p:spTree>
    <p:extLst>
      <p:ext uri="{BB962C8B-B14F-4D97-AF65-F5344CB8AC3E}">
        <p14:creationId xmlns:p14="http://schemas.microsoft.com/office/powerpoint/2010/main" val="2515285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FC40-D62B-4297-B2D8-B613DC653AE4}"/>
              </a:ext>
            </a:extLst>
          </p:cNvPr>
          <p:cNvSpPr>
            <a:spLocks noGrp="1"/>
          </p:cNvSpPr>
          <p:nvPr>
            <p:ph type="title"/>
          </p:nvPr>
        </p:nvSpPr>
        <p:spPr/>
        <p:txBody>
          <a:bodyPr/>
          <a:lstStyle/>
          <a:p>
            <a:r>
              <a:rPr lang="en-US" dirty="0"/>
              <a:t>Membership contribution: ethical implications </a:t>
            </a:r>
          </a:p>
        </p:txBody>
      </p:sp>
      <p:sp>
        <p:nvSpPr>
          <p:cNvPr id="3" name="Content Placeholder 2">
            <a:extLst>
              <a:ext uri="{FF2B5EF4-FFF2-40B4-BE49-F238E27FC236}">
                <a16:creationId xmlns:a16="http://schemas.microsoft.com/office/drawing/2014/main" id="{B4A0F4D2-9583-460B-AC69-CB245DFD0324}"/>
              </a:ext>
            </a:extLst>
          </p:cNvPr>
          <p:cNvSpPr>
            <a:spLocks noGrp="1"/>
          </p:cNvSpPr>
          <p:nvPr>
            <p:ph idx="1"/>
          </p:nvPr>
        </p:nvSpPr>
        <p:spPr/>
        <p:txBody>
          <a:bodyPr/>
          <a:lstStyle/>
          <a:p>
            <a:r>
              <a:rPr lang="en-US" dirty="0"/>
              <a:t>ER 1.13 – attorney representing the company must balance the interest of the company and its members when drafting the Operating Agreement because statutory contribution clause benefits the company, but may harm one of the members. </a:t>
            </a:r>
          </a:p>
          <a:p>
            <a:r>
              <a:rPr lang="en-US" dirty="0"/>
              <a:t>ER 1.2 – the attorney representing the company must be clear about the scope of representation and should always advise each member to seek independent counsel before signing the Operating Agreement. </a:t>
            </a:r>
          </a:p>
        </p:txBody>
      </p:sp>
    </p:spTree>
    <p:extLst>
      <p:ext uri="{BB962C8B-B14F-4D97-AF65-F5344CB8AC3E}">
        <p14:creationId xmlns:p14="http://schemas.microsoft.com/office/powerpoint/2010/main" val="2869441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70CD3-EB75-48B9-B72B-CB881D892EDC}"/>
              </a:ext>
            </a:extLst>
          </p:cNvPr>
          <p:cNvSpPr>
            <a:spLocks noGrp="1"/>
          </p:cNvSpPr>
          <p:nvPr>
            <p:ph type="title"/>
          </p:nvPr>
        </p:nvSpPr>
        <p:spPr/>
        <p:txBody>
          <a:bodyPr/>
          <a:lstStyle/>
          <a:p>
            <a:r>
              <a:rPr lang="en-US" dirty="0"/>
              <a:t>Standard of conduct for members and managers: ARS 29-3409 </a:t>
            </a:r>
          </a:p>
        </p:txBody>
      </p:sp>
      <p:sp>
        <p:nvSpPr>
          <p:cNvPr id="3" name="Content Placeholder 2">
            <a:extLst>
              <a:ext uri="{FF2B5EF4-FFF2-40B4-BE49-F238E27FC236}">
                <a16:creationId xmlns:a16="http://schemas.microsoft.com/office/drawing/2014/main" id="{A558A8EE-E4EB-4636-8C91-68832B2699FB}"/>
              </a:ext>
            </a:extLst>
          </p:cNvPr>
          <p:cNvSpPr>
            <a:spLocks noGrp="1"/>
          </p:cNvSpPr>
          <p:nvPr>
            <p:ph idx="1"/>
          </p:nvPr>
        </p:nvSpPr>
        <p:spPr/>
        <p:txBody>
          <a:bodyPr/>
          <a:lstStyle/>
          <a:p>
            <a:r>
              <a:rPr lang="en-US" dirty="0"/>
              <a:t>Importance of Statutory Conduct  </a:t>
            </a:r>
          </a:p>
          <a:p>
            <a:pPr lvl="1"/>
            <a:r>
              <a:rPr lang="en-US" dirty="0"/>
              <a:t>Duties of members and mangers will no longer be governed by common law as they will be expressly detailed by statute. </a:t>
            </a:r>
            <a:endParaRPr lang="en-US" sz="1700" dirty="0"/>
          </a:p>
          <a:p>
            <a:pPr lvl="1"/>
            <a:r>
              <a:rPr lang="en-US" dirty="0"/>
              <a:t>The Act clarifies the duties owed by each member and manager to the company including the duty of care and the duty of loyalty. </a:t>
            </a:r>
            <a:endParaRPr lang="en-US" sz="1700" dirty="0"/>
          </a:p>
          <a:p>
            <a:pPr lvl="1"/>
            <a:r>
              <a:rPr lang="en-US" dirty="0"/>
              <a:t>Act allows LLC to contractually modify the fiduciary duties and also expressly elect to use corporate rules regarding director liability in lieu of the Act’s default provisions. </a:t>
            </a:r>
          </a:p>
          <a:p>
            <a:pPr lvl="1"/>
            <a:r>
              <a:rPr lang="en-US" sz="1700" dirty="0"/>
              <a:t>Act provides a default standard of conduct that must be adhered to unless otherwise disclaimed in an Operating Agreement. </a:t>
            </a:r>
          </a:p>
          <a:p>
            <a:pPr lvl="1"/>
            <a:endParaRPr lang="en-US" dirty="0"/>
          </a:p>
        </p:txBody>
      </p:sp>
    </p:spTree>
    <p:extLst>
      <p:ext uri="{BB962C8B-B14F-4D97-AF65-F5344CB8AC3E}">
        <p14:creationId xmlns:p14="http://schemas.microsoft.com/office/powerpoint/2010/main" val="32824150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72A7C5-BF1B-49A5-B67B-8DACA3EBC789}"/>
              </a:ext>
            </a:extLst>
          </p:cNvPr>
          <p:cNvSpPr>
            <a:spLocks noGrp="1"/>
          </p:cNvSpPr>
          <p:nvPr>
            <p:ph type="title"/>
          </p:nvPr>
        </p:nvSpPr>
        <p:spPr>
          <a:xfrm>
            <a:off x="1451579" y="804519"/>
            <a:ext cx="9603275" cy="1049235"/>
          </a:xfrm>
        </p:spPr>
        <p:txBody>
          <a:bodyPr>
            <a:normAutofit/>
          </a:bodyPr>
          <a:lstStyle/>
          <a:p>
            <a:r>
              <a:rPr lang="en-US" dirty="0"/>
              <a:t>Standard of conduct for members and managers: ARS 29-3409 – Manager-managed </a:t>
            </a:r>
          </a:p>
        </p:txBody>
      </p:sp>
      <p:cxnSp>
        <p:nvCxnSpPr>
          <p:cNvPr id="11" name="Straight Connector 10">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aphicFrame>
        <p:nvGraphicFramePr>
          <p:cNvPr id="4" name="Content Placeholder 3">
            <a:extLst>
              <a:ext uri="{FF2B5EF4-FFF2-40B4-BE49-F238E27FC236}">
                <a16:creationId xmlns:a16="http://schemas.microsoft.com/office/drawing/2014/main" id="{568F8BEE-2E88-460C-8BB4-70A4D96DA771}"/>
              </a:ext>
            </a:extLst>
          </p:cNvPr>
          <p:cNvGraphicFramePr>
            <a:graphicFrameLocks noGrp="1"/>
          </p:cNvGraphicFramePr>
          <p:nvPr>
            <p:ph idx="1"/>
            <p:extLst>
              <p:ext uri="{D42A27DB-BD31-4B8C-83A1-F6EECF244321}">
                <p14:modId xmlns:p14="http://schemas.microsoft.com/office/powerpoint/2010/main" val="2906916504"/>
              </p:ext>
            </p:extLst>
          </p:nvPr>
        </p:nvGraphicFramePr>
        <p:xfrm>
          <a:off x="418171" y="2136108"/>
          <a:ext cx="11355356" cy="4862831"/>
        </p:xfrm>
        <a:graphic>
          <a:graphicData uri="http://schemas.openxmlformats.org/drawingml/2006/table">
            <a:tbl>
              <a:tblPr firstRow="1" firstCol="1" bandRow="1">
                <a:tableStyleId>{5C22544A-7EE6-4342-B048-85BDC9FD1C3A}</a:tableStyleId>
              </a:tblPr>
              <a:tblGrid>
                <a:gridCol w="5677678">
                  <a:extLst>
                    <a:ext uri="{9D8B030D-6E8A-4147-A177-3AD203B41FA5}">
                      <a16:colId xmlns:a16="http://schemas.microsoft.com/office/drawing/2014/main" val="2669979202"/>
                    </a:ext>
                  </a:extLst>
                </a:gridCol>
                <a:gridCol w="5677678">
                  <a:extLst>
                    <a:ext uri="{9D8B030D-6E8A-4147-A177-3AD203B41FA5}">
                      <a16:colId xmlns:a16="http://schemas.microsoft.com/office/drawing/2014/main" val="2422988705"/>
                    </a:ext>
                  </a:extLst>
                </a:gridCol>
              </a:tblGrid>
              <a:tr h="206566">
                <a:tc gridSpan="2">
                  <a:txBody>
                    <a:bodyPr/>
                    <a:lstStyle/>
                    <a:p>
                      <a:pPr marL="0" marR="0" algn="ctr">
                        <a:lnSpc>
                          <a:spcPct val="107000"/>
                        </a:lnSpc>
                        <a:spcBef>
                          <a:spcPts val="0"/>
                        </a:spcBef>
                        <a:spcAft>
                          <a:spcPts val="0"/>
                        </a:spcAft>
                      </a:pPr>
                      <a:r>
                        <a:rPr lang="en-US" sz="900" dirty="0">
                          <a:effectLst/>
                        </a:rPr>
                        <a:t>Members</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0380" marR="20380" marT="0" marB="0"/>
                </a:tc>
                <a:tc hMerge="1">
                  <a:txBody>
                    <a:bodyPr/>
                    <a:lstStyle/>
                    <a:p>
                      <a:endParaRPr lang="en-US"/>
                    </a:p>
                  </a:txBody>
                  <a:tcPr/>
                </a:tc>
                <a:extLst>
                  <a:ext uri="{0D108BD9-81ED-4DB2-BD59-A6C34878D82A}">
                    <a16:rowId xmlns:a16="http://schemas.microsoft.com/office/drawing/2014/main" val="2559302774"/>
                  </a:ext>
                </a:extLst>
              </a:tr>
              <a:tr h="4398694">
                <a:tc>
                  <a:txBody>
                    <a:bodyPr/>
                    <a:lstStyle/>
                    <a:p>
                      <a:pPr marL="0" marR="0" algn="just">
                        <a:lnSpc>
                          <a:spcPct val="107000"/>
                        </a:lnSpc>
                        <a:spcBef>
                          <a:spcPts val="0"/>
                        </a:spcBef>
                        <a:spcAft>
                          <a:spcPts val="0"/>
                        </a:spcAft>
                      </a:pPr>
                      <a:r>
                        <a:rPr lang="en-US" sz="900" dirty="0">
                          <a:effectLst/>
                        </a:rPr>
                        <a:t>A. A member of a member-managed limited liability company owes to the company and the other members the duties of loyalty and care stated in subsections B and C of this section.</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The fiduciary duty of loyalty of a member in a member-managed limited liability company includes the following duties: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1. To account to the company and hold as trustee for the company any property, profit or benefit derived by the member to which the member is not entitled:</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In the conduct or winding up of the company’s activities and affairs.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From a use by the member of the company’s property.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(c) From the appropriation of a company opportunity.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2. To refrain from dealing with the company in the conduct or winding up of the company’s activities and affairs as or on behalf of a person having an interest adverse to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3. To refrain from competing with the company in the conduct of the company’s activities and affairs before the dissolution of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4. To disclose to each of the other members that are considering or voting on a decision or transaction regarding the company or one or more of the members’ interests in the company both of the following:</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Any material conflict of interest on the part of the disclosing member with respect to the decision or transaction.</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If a material conflict of interest exists, all material facts relating to the decision or transaction that are within the disclosing member’s knowledge and not known or reasonably available to the affected members.</a:t>
                      </a:r>
                    </a:p>
                    <a:p>
                      <a:pPr marL="0" marR="0" algn="just">
                        <a:lnSpc>
                          <a:spcPct val="107000"/>
                        </a:lnSpc>
                        <a:spcBef>
                          <a:spcPts val="0"/>
                        </a:spcBef>
                        <a:spcAft>
                          <a:spcPts val="0"/>
                        </a:spcAft>
                      </a:pPr>
                      <a:r>
                        <a:rPr lang="en-US" sz="700" dirty="0">
                          <a:effectLst/>
                        </a:rPr>
                        <a:t> </a:t>
                      </a:r>
                      <a:endParaRPr lang="en-US" sz="900" dirty="0">
                        <a:effectLst/>
                      </a:endParaRPr>
                    </a:p>
                    <a:p>
                      <a:pPr marL="0" marR="0" algn="just">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0380" marR="20380" marT="0" marB="0">
                    <a:solidFill>
                      <a:schemeClr val="accent6"/>
                    </a:solidFill>
                  </a:tcPr>
                </a:tc>
                <a:tc>
                  <a:txBody>
                    <a:bodyPr/>
                    <a:lstStyle/>
                    <a:p>
                      <a:pPr marL="0" marR="0" algn="just">
                        <a:lnSpc>
                          <a:spcPct val="107000"/>
                        </a:lnSpc>
                        <a:spcBef>
                          <a:spcPts val="0"/>
                        </a:spcBef>
                        <a:spcAft>
                          <a:spcPts val="0"/>
                        </a:spcAft>
                      </a:pPr>
                      <a:r>
                        <a:rPr lang="en-US" sz="900" dirty="0">
                          <a:effectLst/>
                        </a:rPr>
                        <a:t>C. The duty of care of a member of a member-managed limited liability company in the conduct or winding up of the company’s activities and affairs is to refrain from engaging in grossly negligent or reckless conduct or willful or intentional misconduct.</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D. A member shall discharge the duties and obligations under this chapter or under the operating agreement and exercise any right consistently with the contractual obligation of good faith and fair dealing.</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E. A member does not violate a duty or obligation under this chapter or under the operating agreement solely because the member’s conduct furthers the member’s own interest.</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F. All the members of a member-managed limited liability company may authorize or ratify, after disclosure of all material facts, a specific act, omission or transaction or specific category of acts, omissions or transactions that otherwise would violate the duty of loyalty, as expanded, limited or eliminated in the operating agreement.</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G. It is a defense to a claim under subsection B, paragraph 2 or 4 of this section and any comparable claim in equity or at common law that the transaction or decision was fair to the limited liability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H. If, as allowed by subsection F or Q of this section or the operating agreement, a member enters into a transaction with the limited liability company that otherwise would be prohibited by subsection B, paragraph 2 of this section, the member’s rights and obligations arising from the transaction are the same as those of a person that is not a member.</a:t>
                      </a:r>
                    </a:p>
                    <a:p>
                      <a:pPr marL="0" marR="0" algn="just">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0380" marR="20380" marT="0" marB="0"/>
                </a:tc>
                <a:extLst>
                  <a:ext uri="{0D108BD9-81ED-4DB2-BD59-A6C34878D82A}">
                    <a16:rowId xmlns:a16="http://schemas.microsoft.com/office/drawing/2014/main" val="3567295325"/>
                  </a:ext>
                </a:extLst>
              </a:tr>
            </a:tbl>
          </a:graphicData>
        </a:graphic>
      </p:graphicFrame>
    </p:spTree>
    <p:extLst>
      <p:ext uri="{BB962C8B-B14F-4D97-AF65-F5344CB8AC3E}">
        <p14:creationId xmlns:p14="http://schemas.microsoft.com/office/powerpoint/2010/main" val="3099198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4C75E2B-CACA-478C-B26B-182AF87A1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id="{50FF2874-547C-4D14-9E18-28B19002FB8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36CF827D-A163-47F7-BD87-34EB4FA7D6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299D9A9-1DA8-433D-A9BC-FB48D93D421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E084F123-C125-40FC-A76A-249D4884463C}"/>
              </a:ext>
            </a:extLst>
          </p:cNvPr>
          <p:cNvSpPr>
            <a:spLocks noGrp="1"/>
          </p:cNvSpPr>
          <p:nvPr>
            <p:ph type="title"/>
          </p:nvPr>
        </p:nvSpPr>
        <p:spPr>
          <a:xfrm>
            <a:off x="1451579" y="804519"/>
            <a:ext cx="9603275" cy="1049235"/>
          </a:xfrm>
        </p:spPr>
        <p:txBody>
          <a:bodyPr vert="horz" lIns="91440" tIns="45720" rIns="91440" bIns="45720" rtlCol="0" anchor="t">
            <a:normAutofit/>
          </a:bodyPr>
          <a:lstStyle/>
          <a:p>
            <a:r>
              <a:rPr lang="en-US" dirty="0"/>
              <a:t>Standard of conduct for members and managers: ARS 29-3409 – Manager-Managed  </a:t>
            </a:r>
          </a:p>
        </p:txBody>
      </p:sp>
      <p:graphicFrame>
        <p:nvGraphicFramePr>
          <p:cNvPr id="4" name="Content Placeholder 3">
            <a:extLst>
              <a:ext uri="{FF2B5EF4-FFF2-40B4-BE49-F238E27FC236}">
                <a16:creationId xmlns:a16="http://schemas.microsoft.com/office/drawing/2014/main" id="{39F5303B-B188-4E66-8948-88416B469ECE}"/>
              </a:ext>
            </a:extLst>
          </p:cNvPr>
          <p:cNvGraphicFramePr>
            <a:graphicFrameLocks noGrp="1"/>
          </p:cNvGraphicFramePr>
          <p:nvPr>
            <p:ph idx="1"/>
            <p:extLst>
              <p:ext uri="{D42A27DB-BD31-4B8C-83A1-F6EECF244321}">
                <p14:modId xmlns:p14="http://schemas.microsoft.com/office/powerpoint/2010/main" val="213689791"/>
              </p:ext>
            </p:extLst>
          </p:nvPr>
        </p:nvGraphicFramePr>
        <p:xfrm>
          <a:off x="304800" y="2012811"/>
          <a:ext cx="11739154" cy="3905397"/>
        </p:xfrm>
        <a:graphic>
          <a:graphicData uri="http://schemas.openxmlformats.org/drawingml/2006/table">
            <a:tbl>
              <a:tblPr firstRow="1" firstCol="1" bandRow="1">
                <a:tableStyleId>{5C22544A-7EE6-4342-B048-85BDC9FD1C3A}</a:tableStyleId>
              </a:tblPr>
              <a:tblGrid>
                <a:gridCol w="5869577">
                  <a:extLst>
                    <a:ext uri="{9D8B030D-6E8A-4147-A177-3AD203B41FA5}">
                      <a16:colId xmlns:a16="http://schemas.microsoft.com/office/drawing/2014/main" val="1178657824"/>
                    </a:ext>
                  </a:extLst>
                </a:gridCol>
                <a:gridCol w="5869577">
                  <a:extLst>
                    <a:ext uri="{9D8B030D-6E8A-4147-A177-3AD203B41FA5}">
                      <a16:colId xmlns:a16="http://schemas.microsoft.com/office/drawing/2014/main" val="431310425"/>
                    </a:ext>
                  </a:extLst>
                </a:gridCol>
              </a:tblGrid>
              <a:tr h="129242">
                <a:tc gridSpan="2">
                  <a:txBody>
                    <a:bodyPr/>
                    <a:lstStyle/>
                    <a:p>
                      <a:pPr marL="0" marR="0" algn="ctr">
                        <a:lnSpc>
                          <a:spcPct val="107000"/>
                        </a:lnSpc>
                        <a:spcBef>
                          <a:spcPts val="0"/>
                        </a:spcBef>
                        <a:spcAft>
                          <a:spcPts val="0"/>
                        </a:spcAft>
                      </a:pPr>
                      <a:r>
                        <a:rPr lang="en-US" sz="700" dirty="0">
                          <a:effectLst/>
                        </a:rPr>
                        <a:t>Managers</a:t>
                      </a:r>
                      <a:endParaRPr lang="en-US"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6172" marR="16172" marT="0" marB="0"/>
                </a:tc>
                <a:tc hMerge="1">
                  <a:txBody>
                    <a:bodyPr/>
                    <a:lstStyle/>
                    <a:p>
                      <a:endParaRPr lang="en-US"/>
                    </a:p>
                  </a:txBody>
                  <a:tcPr/>
                </a:tc>
                <a:extLst>
                  <a:ext uri="{0D108BD9-81ED-4DB2-BD59-A6C34878D82A}">
                    <a16:rowId xmlns:a16="http://schemas.microsoft.com/office/drawing/2014/main" val="840959379"/>
                  </a:ext>
                </a:extLst>
              </a:tr>
              <a:tr h="3745489">
                <a:tc>
                  <a:txBody>
                    <a:bodyPr/>
                    <a:lstStyle/>
                    <a:p>
                      <a:pPr marL="0" marR="0" algn="just">
                        <a:lnSpc>
                          <a:spcPct val="107000"/>
                        </a:lnSpc>
                        <a:spcBef>
                          <a:spcPts val="0"/>
                        </a:spcBef>
                        <a:spcAft>
                          <a:spcPts val="0"/>
                        </a:spcAft>
                      </a:pPr>
                      <a:r>
                        <a:rPr lang="en-US" sz="800" dirty="0">
                          <a:effectLst/>
                        </a:rPr>
                        <a:t>I. A manager of a manager-managed limited liability company owes to the company and the members the duties of loyalty and care stated in subsections J and K of this section.</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J. The fiduciary duty of loyalty of a manager in a manager-managed limited liability company includes the following duties:</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1. To account to the company and hold as trustee for the company any property, profit or benefit derived by the manager to which the manager is not entitled:</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(a) In the conduct or winding up of the company’s activities and affairs.</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(b) From a use by the manager of the company’s property.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(c) From the appropriation of a company opportunity.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2. To refrain from dealing with the company in the conduct or winding up of the company’s activities and affairs as or on behalf of a person having an interest adverse to the company.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3. To refrain from competing with the company in the conduct of the company’s activities and affairs before the dissolution of the company.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4. To disclose to each of the other members and managers who are considering or voting on a decision or transaction regarding the company or one or more of the members’ interests in the company both of the following:</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(a) Any material conflict of interest on the part of the disclosing manager with respect to the decision or transaction.</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(b) If a material conflict of interest exists, all material facts relating to the decision or transaction that are within the disclosing manager’s knowledge and not known or reasonably available to the affected members or managers.</a:t>
                      </a:r>
                    </a:p>
                    <a:p>
                      <a:pPr marL="0" marR="0" algn="just">
                        <a:lnSpc>
                          <a:spcPct val="107000"/>
                        </a:lnSpc>
                        <a:spcBef>
                          <a:spcPts val="0"/>
                        </a:spcBef>
                        <a:spcAft>
                          <a:spcPts val="0"/>
                        </a:spcAft>
                      </a:pPr>
                      <a:r>
                        <a:rPr lang="en-US" sz="700" dirty="0">
                          <a:effectLst/>
                        </a:rPr>
                        <a:t> </a:t>
                      </a:r>
                    </a:p>
                    <a:p>
                      <a:pPr marL="0" marR="0" algn="just">
                        <a:lnSpc>
                          <a:spcPct val="107000"/>
                        </a:lnSpc>
                        <a:spcBef>
                          <a:spcPts val="0"/>
                        </a:spcBef>
                        <a:spcAft>
                          <a:spcPts val="0"/>
                        </a:spcAft>
                      </a:pPr>
                      <a:r>
                        <a:rPr lang="en-US" sz="700" dirty="0">
                          <a:effectLst/>
                        </a:rPr>
                        <a:t> </a:t>
                      </a:r>
                      <a:endParaRPr lang="en-US" sz="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6172" marR="16172" marT="0" marB="0">
                    <a:solidFill>
                      <a:schemeClr val="accent6"/>
                    </a:solidFill>
                  </a:tcPr>
                </a:tc>
                <a:tc>
                  <a:txBody>
                    <a:bodyPr/>
                    <a:lstStyle/>
                    <a:p>
                      <a:pPr marL="0" marR="0" algn="just">
                        <a:lnSpc>
                          <a:spcPct val="107000"/>
                        </a:lnSpc>
                        <a:spcBef>
                          <a:spcPts val="0"/>
                        </a:spcBef>
                        <a:spcAft>
                          <a:spcPts val="0"/>
                        </a:spcAft>
                      </a:pPr>
                      <a:r>
                        <a:rPr lang="en-US" sz="800" dirty="0">
                          <a:effectLst/>
                        </a:rPr>
                        <a:t>K. The duty of care of a manager of a manager-managed limited liability company in the conduct or winding up of the company’s activities and affairs is to refrain from engaging in grossly negligent or reckless conduct or willful or intentional misconduct.</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L. A manager shall discharge the duties and obligations under this chapter or under the operating agreement and exercise any right consistently with the contractual obligation of good faith and fair dealing.</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M. A manager does not violate a duty or obligation under this chapter or under the operating agreement solely because the manager’s conduct furthers the manager’s own interest.</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N. All the members of a manager-managed limited liability company may authorize or ratify, after disclosure of all material facts, a specific act, omission or transaction or specific category of acts, omissions or transactions that otherwise would violate the duty of loyalty, as expanded, limited or eliminated in the operating agreement.</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O. It is a defense to a claim under subsection J, paragraph 2 or 4 of this section and any comparable claim in equity or at common law that the transaction or decision was fair to the limited liability company.</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P. If, as allowed by subsection N of this section or the operating agreement, a manager enters into a transaction with the limited liability company that would otherwise be prohibited by subsection J, paragraph 2 of this section, the manager’s rights and obligations arising from the transaction are the same as those of a person that is not a manager.</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rPr>
                        <a:t>Q. In a manager-managed limited liability company, a member does not have any fiduciary duty to the company or to any other member solely by reason of being a member. Whether and the extent to which a member of a manager-managed limited liability company owes fiduciary duties to the company or the other members depends on the extent to which the member controls or participates in the management or the affairs of the company and shall be determined in accordance with the policies of this section and laws other than this chapter.</a:t>
                      </a:r>
                    </a:p>
                    <a:p>
                      <a:pPr marL="0" marR="0" algn="just">
                        <a:lnSpc>
                          <a:spcPct val="107000"/>
                        </a:lnSpc>
                        <a:spcBef>
                          <a:spcPts val="0"/>
                        </a:spcBef>
                        <a:spcAft>
                          <a:spcPts val="0"/>
                        </a:spcAft>
                      </a:pPr>
                      <a:r>
                        <a:rPr lang="en-US" sz="800" dirty="0">
                          <a:effectLst/>
                        </a:rPr>
                        <a:t> </a:t>
                      </a:r>
                    </a:p>
                    <a:p>
                      <a:pPr marL="0" marR="0" algn="just">
                        <a:lnSpc>
                          <a:spcPct val="107000"/>
                        </a:lnSpc>
                        <a:spcBef>
                          <a:spcPts val="0"/>
                        </a:spcBef>
                        <a:spcAft>
                          <a:spcPts val="0"/>
                        </a:spcAft>
                      </a:pPr>
                      <a:r>
                        <a:rPr lang="en-US" sz="800" dirty="0">
                          <a:effectLst/>
                          <a:highlight>
                            <a:srgbClr val="FFFF00"/>
                          </a:highlight>
                        </a:rPr>
                        <a:t>R. A conflict of interest is material if the conflict would reasonably be expected to affect a member’s or manager’s judgment regarding the decision or transaction under consideration.</a:t>
                      </a:r>
                    </a:p>
                    <a:p>
                      <a:pPr marL="0" marR="0" algn="just">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6172" marR="16172" marT="0" marB="0"/>
                </a:tc>
                <a:extLst>
                  <a:ext uri="{0D108BD9-81ED-4DB2-BD59-A6C34878D82A}">
                    <a16:rowId xmlns:a16="http://schemas.microsoft.com/office/drawing/2014/main" val="2238674863"/>
                  </a:ext>
                </a:extLst>
              </a:tr>
            </a:tbl>
          </a:graphicData>
        </a:graphic>
      </p:graphicFrame>
    </p:spTree>
    <p:extLst>
      <p:ext uri="{BB962C8B-B14F-4D97-AF65-F5344CB8AC3E}">
        <p14:creationId xmlns:p14="http://schemas.microsoft.com/office/powerpoint/2010/main" val="3324695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90132-6762-461E-8A70-C3362FD43594}"/>
              </a:ext>
            </a:extLst>
          </p:cNvPr>
          <p:cNvSpPr>
            <a:spLocks noGrp="1"/>
          </p:cNvSpPr>
          <p:nvPr>
            <p:ph type="title"/>
          </p:nvPr>
        </p:nvSpPr>
        <p:spPr/>
        <p:txBody>
          <a:bodyPr/>
          <a:lstStyle/>
          <a:p>
            <a:r>
              <a:rPr lang="en-US" dirty="0"/>
              <a:t>Court definition of Limited liability company: </a:t>
            </a:r>
          </a:p>
        </p:txBody>
      </p:sp>
      <p:sp>
        <p:nvSpPr>
          <p:cNvPr id="3" name="Content Placeholder 2">
            <a:extLst>
              <a:ext uri="{FF2B5EF4-FFF2-40B4-BE49-F238E27FC236}">
                <a16:creationId xmlns:a16="http://schemas.microsoft.com/office/drawing/2014/main" id="{91530D86-47E8-4145-9F4D-8D43DA92E6C2}"/>
              </a:ext>
            </a:extLst>
          </p:cNvPr>
          <p:cNvSpPr>
            <a:spLocks noGrp="1"/>
          </p:cNvSpPr>
          <p:nvPr>
            <p:ph idx="1"/>
          </p:nvPr>
        </p:nvSpPr>
        <p:spPr/>
        <p:txBody>
          <a:bodyPr>
            <a:normAutofit/>
          </a:bodyPr>
          <a:lstStyle/>
          <a:p>
            <a:pPr algn="just"/>
            <a:r>
              <a:rPr lang="en-US" sz="2800" dirty="0"/>
              <a:t>Limited liability companies are statutorily-created entities, designed primarily to provide the personal liability protection found in a corporate structure, while allowing the LLC members the state and federal tax benefits generally provided in a partnership setting.  </a:t>
            </a:r>
            <a:r>
              <a:rPr lang="en-US" sz="2800" i="1" dirty="0"/>
              <a:t>See, TM2008 Investments, Inc. v. Procon Capital Corp.</a:t>
            </a:r>
            <a:r>
              <a:rPr lang="en-US" sz="2800" dirty="0"/>
              <a:t>, 234 Ariz. 421, 323 P.3d 704 (Ct. App. 2014. )</a:t>
            </a:r>
          </a:p>
          <a:p>
            <a:pPr marL="0" indent="0">
              <a:buNone/>
            </a:pPr>
            <a:endParaRPr lang="en-US" dirty="0"/>
          </a:p>
        </p:txBody>
      </p:sp>
    </p:spTree>
    <p:extLst>
      <p:ext uri="{BB962C8B-B14F-4D97-AF65-F5344CB8AC3E}">
        <p14:creationId xmlns:p14="http://schemas.microsoft.com/office/powerpoint/2010/main" val="31175049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CDADF-6031-4400-9DA3-4F40DC37E8C7}"/>
              </a:ext>
            </a:extLst>
          </p:cNvPr>
          <p:cNvSpPr>
            <a:spLocks noGrp="1"/>
          </p:cNvSpPr>
          <p:nvPr>
            <p:ph type="title"/>
          </p:nvPr>
        </p:nvSpPr>
        <p:spPr>
          <a:xfrm>
            <a:off x="1451579" y="804519"/>
            <a:ext cx="9603275" cy="1049235"/>
          </a:xfrm>
        </p:spPr>
        <p:txBody>
          <a:bodyPr>
            <a:normAutofit/>
          </a:bodyPr>
          <a:lstStyle/>
          <a:p>
            <a:r>
              <a:rPr lang="en-US" dirty="0"/>
              <a:t>ARS 29-3409(B) and (j): Duty of loyalty </a:t>
            </a:r>
          </a:p>
        </p:txBody>
      </p:sp>
      <p:graphicFrame>
        <p:nvGraphicFramePr>
          <p:cNvPr id="4" name="Content Placeholder 3">
            <a:extLst>
              <a:ext uri="{FF2B5EF4-FFF2-40B4-BE49-F238E27FC236}">
                <a16:creationId xmlns:a16="http://schemas.microsoft.com/office/drawing/2014/main" id="{F33F18F5-72EA-4CE7-B6BA-3007DA44E152}"/>
              </a:ext>
            </a:extLst>
          </p:cNvPr>
          <p:cNvGraphicFramePr>
            <a:graphicFrameLocks noGrp="1"/>
          </p:cNvGraphicFramePr>
          <p:nvPr>
            <p:ph idx="1"/>
            <p:extLst>
              <p:ext uri="{D42A27DB-BD31-4B8C-83A1-F6EECF244321}">
                <p14:modId xmlns:p14="http://schemas.microsoft.com/office/powerpoint/2010/main" val="3883524077"/>
              </p:ext>
            </p:extLst>
          </p:nvPr>
        </p:nvGraphicFramePr>
        <p:xfrm>
          <a:off x="261257" y="1959429"/>
          <a:ext cx="11597952" cy="3978939"/>
        </p:xfrm>
        <a:graphic>
          <a:graphicData uri="http://schemas.openxmlformats.org/drawingml/2006/table">
            <a:tbl>
              <a:tblPr firstRow="1" firstCol="1" bandRow="1">
                <a:tableStyleId>{5C22544A-7EE6-4342-B048-85BDC9FD1C3A}</a:tableStyleId>
              </a:tblPr>
              <a:tblGrid>
                <a:gridCol w="5798976">
                  <a:extLst>
                    <a:ext uri="{9D8B030D-6E8A-4147-A177-3AD203B41FA5}">
                      <a16:colId xmlns:a16="http://schemas.microsoft.com/office/drawing/2014/main" val="863424182"/>
                    </a:ext>
                  </a:extLst>
                </a:gridCol>
                <a:gridCol w="5798976">
                  <a:extLst>
                    <a:ext uri="{9D8B030D-6E8A-4147-A177-3AD203B41FA5}">
                      <a16:colId xmlns:a16="http://schemas.microsoft.com/office/drawing/2014/main" val="246539745"/>
                    </a:ext>
                  </a:extLst>
                </a:gridCol>
              </a:tblGrid>
              <a:tr h="170590">
                <a:tc>
                  <a:txBody>
                    <a:bodyPr/>
                    <a:lstStyle/>
                    <a:p>
                      <a:pPr marL="0" marR="0" algn="just">
                        <a:lnSpc>
                          <a:spcPct val="107000"/>
                        </a:lnSpc>
                        <a:spcBef>
                          <a:spcPts val="0"/>
                        </a:spcBef>
                        <a:spcAft>
                          <a:spcPts val="0"/>
                        </a:spcAft>
                      </a:pPr>
                      <a:r>
                        <a:rPr lang="en-US" sz="900" dirty="0">
                          <a:effectLst/>
                        </a:rPr>
                        <a:t>ARS 29-3409(B)</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3749" marR="23749" marT="0" marB="0"/>
                </a:tc>
                <a:tc>
                  <a:txBody>
                    <a:bodyPr/>
                    <a:lstStyle/>
                    <a:p>
                      <a:pPr marL="0" marR="0" algn="just">
                        <a:lnSpc>
                          <a:spcPct val="107000"/>
                        </a:lnSpc>
                        <a:spcBef>
                          <a:spcPts val="0"/>
                        </a:spcBef>
                        <a:spcAft>
                          <a:spcPts val="0"/>
                        </a:spcAft>
                      </a:pPr>
                      <a:r>
                        <a:rPr lang="en-US" sz="900" dirty="0">
                          <a:effectLst/>
                        </a:rPr>
                        <a:t>ARS 29-3409(J)</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3749" marR="23749" marT="0" marB="0"/>
                </a:tc>
                <a:extLst>
                  <a:ext uri="{0D108BD9-81ED-4DB2-BD59-A6C34878D82A}">
                    <a16:rowId xmlns:a16="http://schemas.microsoft.com/office/drawing/2014/main" val="1472971163"/>
                  </a:ext>
                </a:extLst>
              </a:tr>
              <a:tr h="3804249">
                <a:tc>
                  <a:txBody>
                    <a:bodyPr/>
                    <a:lstStyle/>
                    <a:p>
                      <a:pPr marL="0" marR="0" algn="just">
                        <a:lnSpc>
                          <a:spcPct val="107000"/>
                        </a:lnSpc>
                        <a:spcBef>
                          <a:spcPts val="0"/>
                        </a:spcBef>
                        <a:spcAft>
                          <a:spcPts val="0"/>
                        </a:spcAft>
                      </a:pPr>
                      <a:r>
                        <a:rPr lang="en-US" sz="900" dirty="0">
                          <a:effectLst/>
                        </a:rPr>
                        <a:t>B. The fiduciary duty of loyalty of a member in a member-managed limited liability company includes the following duties: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1. To account to the company and hold as trustee for the company any property, profit or benefit derived by the member to which the member is not entitled:</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In the conduct or winding up of the company’s activities and affairs.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From a use by the member of the company’s property.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(c) From the appropriation of a company opportunity.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2. To refrain from dealing with the company in the conduct or winding up of the company’s activities and affairs as or on behalf of a person having an interest adverse to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3. To refrain from competing with the company in the conduct of the company’s activities and affairs before the dissolution of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4. To disclose to each of the other members that are considering or voting on a decision or transaction regarding the company or one or more of the members’ interests in the company both of the following:</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Any material conflict of interest on the part of the disclosing member with respect to the decision or transaction.</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If a material conflict of interest exists, all material facts relating to the decision or transaction that are within the disclosing member’s knowledge and not known or reasonably available to the affected members.</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3749" marR="23749" marT="0" marB="0">
                    <a:solidFill>
                      <a:schemeClr val="accent6"/>
                    </a:solidFill>
                  </a:tcPr>
                </a:tc>
                <a:tc>
                  <a:txBody>
                    <a:bodyPr/>
                    <a:lstStyle/>
                    <a:p>
                      <a:pPr marL="0" marR="0" algn="just">
                        <a:lnSpc>
                          <a:spcPct val="107000"/>
                        </a:lnSpc>
                        <a:spcBef>
                          <a:spcPts val="0"/>
                        </a:spcBef>
                        <a:spcAft>
                          <a:spcPts val="0"/>
                        </a:spcAft>
                      </a:pPr>
                      <a:r>
                        <a:rPr lang="en-US" sz="900" dirty="0">
                          <a:effectLst/>
                        </a:rPr>
                        <a:t>J. The fiduciary duty of loyalty of a manager in a manager-managed limited liability company includes the following duties: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1. To account to the company and hold as trustee for the company any property, profit or benefit derived by the manager to which the manager is not entitled:</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In the conduct or winding up of the company’s activities and affairs.</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From a use by the manager of the company’s property.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(c) From the appropriation of a company opportunity.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2. To refrain from dealing with the company in the conduct or winding up of the company’s activities and affairs as or on behalf of a person having an interest adverse to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3. To refrain from competing with the company in the conduct of the company’s activities and affairs before the dissolution of the company.</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4. To disclose to each of the other members and managers who are considering or voting on a decision or transaction regarding the company or one or more of the members’ interests in the company both of the following:</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(a) Any material conflict of interest on the part of the disclosing manager with respect to the decision or transaction.</a:t>
                      </a:r>
                    </a:p>
                    <a:p>
                      <a:pPr marL="0" marR="0" algn="just">
                        <a:lnSpc>
                          <a:spcPct val="107000"/>
                        </a:lnSpc>
                        <a:spcBef>
                          <a:spcPts val="0"/>
                        </a:spcBef>
                        <a:spcAft>
                          <a:spcPts val="0"/>
                        </a:spcAft>
                      </a:pPr>
                      <a:r>
                        <a:rPr lang="en-US" sz="900" dirty="0">
                          <a:effectLst/>
                        </a:rPr>
                        <a:t> </a:t>
                      </a:r>
                    </a:p>
                    <a:p>
                      <a:pPr marL="0" marR="0" algn="just">
                        <a:lnSpc>
                          <a:spcPct val="107000"/>
                        </a:lnSpc>
                        <a:spcBef>
                          <a:spcPts val="0"/>
                        </a:spcBef>
                        <a:spcAft>
                          <a:spcPts val="0"/>
                        </a:spcAft>
                      </a:pPr>
                      <a:r>
                        <a:rPr lang="en-US" sz="900" dirty="0">
                          <a:effectLst/>
                        </a:rPr>
                        <a:t>(b) If a material conflict of interest exists, all material facts relating to the decision or transaction that are within the disclosing manager’s knowledge and not known or reasonably available to the affected members or managers.</a:t>
                      </a:r>
                    </a:p>
                    <a:p>
                      <a:pPr marL="0" marR="0" algn="just">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3749" marR="23749" marT="0" marB="0"/>
                </a:tc>
                <a:extLst>
                  <a:ext uri="{0D108BD9-81ED-4DB2-BD59-A6C34878D82A}">
                    <a16:rowId xmlns:a16="http://schemas.microsoft.com/office/drawing/2014/main" val="3539599033"/>
                  </a:ext>
                </a:extLst>
              </a:tr>
            </a:tbl>
          </a:graphicData>
        </a:graphic>
      </p:graphicFrame>
    </p:spTree>
    <p:extLst>
      <p:ext uri="{BB962C8B-B14F-4D97-AF65-F5344CB8AC3E}">
        <p14:creationId xmlns:p14="http://schemas.microsoft.com/office/powerpoint/2010/main" val="19854900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4AB59-CA6A-4607-A122-E8D7B1F2B8AE}"/>
              </a:ext>
            </a:extLst>
          </p:cNvPr>
          <p:cNvSpPr>
            <a:spLocks noGrp="1"/>
          </p:cNvSpPr>
          <p:nvPr>
            <p:ph type="title"/>
          </p:nvPr>
        </p:nvSpPr>
        <p:spPr/>
        <p:txBody>
          <a:bodyPr/>
          <a:lstStyle/>
          <a:p>
            <a:r>
              <a:rPr lang="en-US" dirty="0"/>
              <a:t>ARS 29-3409(C) &amp; (k): Duty of care</a:t>
            </a:r>
          </a:p>
        </p:txBody>
      </p:sp>
      <p:graphicFrame>
        <p:nvGraphicFramePr>
          <p:cNvPr id="4" name="Content Placeholder 3">
            <a:extLst>
              <a:ext uri="{FF2B5EF4-FFF2-40B4-BE49-F238E27FC236}">
                <a16:creationId xmlns:a16="http://schemas.microsoft.com/office/drawing/2014/main" id="{3F91C9B4-FA46-45E6-87C0-7087B892ED5F}"/>
              </a:ext>
            </a:extLst>
          </p:cNvPr>
          <p:cNvGraphicFramePr>
            <a:graphicFrameLocks noGrp="1"/>
          </p:cNvGraphicFramePr>
          <p:nvPr>
            <p:ph idx="1"/>
            <p:extLst>
              <p:ext uri="{D42A27DB-BD31-4B8C-83A1-F6EECF244321}">
                <p14:modId xmlns:p14="http://schemas.microsoft.com/office/powerpoint/2010/main" val="1287201533"/>
              </p:ext>
            </p:extLst>
          </p:nvPr>
        </p:nvGraphicFramePr>
        <p:xfrm>
          <a:off x="339012" y="1966673"/>
          <a:ext cx="11700588" cy="3760236"/>
        </p:xfrm>
        <a:graphic>
          <a:graphicData uri="http://schemas.openxmlformats.org/drawingml/2006/table">
            <a:tbl>
              <a:tblPr firstRow="1" firstCol="1" bandRow="1">
                <a:tableStyleId>{5C22544A-7EE6-4342-B048-85BDC9FD1C3A}</a:tableStyleId>
              </a:tblPr>
              <a:tblGrid>
                <a:gridCol w="5850294">
                  <a:extLst>
                    <a:ext uri="{9D8B030D-6E8A-4147-A177-3AD203B41FA5}">
                      <a16:colId xmlns:a16="http://schemas.microsoft.com/office/drawing/2014/main" val="4171171372"/>
                    </a:ext>
                  </a:extLst>
                </a:gridCol>
                <a:gridCol w="5850294">
                  <a:extLst>
                    <a:ext uri="{9D8B030D-6E8A-4147-A177-3AD203B41FA5}">
                      <a16:colId xmlns:a16="http://schemas.microsoft.com/office/drawing/2014/main" val="2196107854"/>
                    </a:ext>
                  </a:extLst>
                </a:gridCol>
              </a:tblGrid>
              <a:tr h="447260">
                <a:tc>
                  <a:txBody>
                    <a:bodyPr/>
                    <a:lstStyle/>
                    <a:p>
                      <a:pPr marL="0" marR="0" algn="just">
                        <a:lnSpc>
                          <a:spcPct val="107000"/>
                        </a:lnSpc>
                        <a:spcBef>
                          <a:spcPts val="0"/>
                        </a:spcBef>
                        <a:spcAft>
                          <a:spcPts val="0"/>
                        </a:spcAft>
                      </a:pPr>
                      <a:r>
                        <a:rPr lang="en-US" sz="2000" dirty="0">
                          <a:effectLst/>
                        </a:rPr>
                        <a:t>ARS 29-3409(C)</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000" dirty="0">
                          <a:effectLst/>
                        </a:rPr>
                        <a:t>ARS 29-3409(K)</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7916139"/>
                  </a:ext>
                </a:extLst>
              </a:tr>
              <a:tr h="3312976">
                <a:tc>
                  <a:txBody>
                    <a:bodyPr/>
                    <a:lstStyle/>
                    <a:p>
                      <a:pPr marL="0" marR="0" algn="just">
                        <a:lnSpc>
                          <a:spcPct val="107000"/>
                        </a:lnSpc>
                        <a:spcBef>
                          <a:spcPts val="0"/>
                        </a:spcBef>
                        <a:spcAft>
                          <a:spcPts val="0"/>
                        </a:spcAft>
                      </a:pPr>
                      <a:r>
                        <a:rPr lang="en-US" sz="2000" dirty="0">
                          <a:effectLst/>
                        </a:rPr>
                        <a:t>C. The duty of care of a member of a member-managed limited liability company in the conduct or winding up of the company’s activities and affairs is to refrain from engaging in grossly negligent or reckless conduct or willful or intentional misconduct.</a:t>
                      </a:r>
                    </a:p>
                    <a:p>
                      <a:pPr marL="0" marR="0" algn="just">
                        <a:lnSpc>
                          <a:spcPct val="107000"/>
                        </a:lnSpc>
                        <a:spcBef>
                          <a:spcPts val="0"/>
                        </a:spcBef>
                        <a:spcAft>
                          <a:spcPts val="0"/>
                        </a:spcAft>
                      </a:pPr>
                      <a:r>
                        <a:rPr lang="en-US" sz="2000" dirty="0">
                          <a:effectLst/>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solidFill>
                  </a:tcPr>
                </a:tc>
                <a:tc>
                  <a:txBody>
                    <a:bodyPr/>
                    <a:lstStyle/>
                    <a:p>
                      <a:pPr marL="0" marR="0" algn="just">
                        <a:lnSpc>
                          <a:spcPct val="107000"/>
                        </a:lnSpc>
                        <a:spcBef>
                          <a:spcPts val="0"/>
                        </a:spcBef>
                        <a:spcAft>
                          <a:spcPts val="0"/>
                        </a:spcAft>
                      </a:pPr>
                      <a:r>
                        <a:rPr lang="en-US" sz="2000" dirty="0">
                          <a:effectLst/>
                        </a:rPr>
                        <a:t>K. The duty of care of a manager of a manager-managed limited liability company in the conduct or winding up of the company’s activities and affairs is to refrain from engaging in grossly negligent or reckless conduct or willful or intentional misconduct.</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4536383"/>
                  </a:ext>
                </a:extLst>
              </a:tr>
            </a:tbl>
          </a:graphicData>
        </a:graphic>
      </p:graphicFrame>
      <p:sp>
        <p:nvSpPr>
          <p:cNvPr id="5" name="Rectangle 1">
            <a:extLst>
              <a:ext uri="{FF2B5EF4-FFF2-40B4-BE49-F238E27FC236}">
                <a16:creationId xmlns:a16="http://schemas.microsoft.com/office/drawing/2014/main" id="{80853E6F-27AC-4ECC-AAEE-F01B701D7BC3}"/>
              </a:ext>
            </a:extLst>
          </p:cNvPr>
          <p:cNvSpPr>
            <a:spLocks noChangeArrowheads="1"/>
          </p:cNvSpPr>
          <p:nvPr/>
        </p:nvSpPr>
        <p:spPr bwMode="auto">
          <a:xfrm>
            <a:off x="-6120646" y="-406739"/>
            <a:ext cx="24026873" cy="843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54255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EED70-26F6-4D24-8C34-CA8FFBCCC401}"/>
              </a:ext>
            </a:extLst>
          </p:cNvPr>
          <p:cNvSpPr>
            <a:spLocks noGrp="1"/>
          </p:cNvSpPr>
          <p:nvPr>
            <p:ph type="title"/>
          </p:nvPr>
        </p:nvSpPr>
        <p:spPr>
          <a:xfrm>
            <a:off x="1451579" y="804519"/>
            <a:ext cx="9603275" cy="1049235"/>
          </a:xfrm>
        </p:spPr>
        <p:txBody>
          <a:bodyPr>
            <a:normAutofit/>
          </a:bodyPr>
          <a:lstStyle/>
          <a:p>
            <a:r>
              <a:rPr lang="en-US" dirty="0"/>
              <a:t>ARS 29-3409(D) &amp; (L): Duty to act in good faith</a:t>
            </a:r>
          </a:p>
        </p:txBody>
      </p:sp>
      <p:graphicFrame>
        <p:nvGraphicFramePr>
          <p:cNvPr id="4" name="Content Placeholder 3">
            <a:extLst>
              <a:ext uri="{FF2B5EF4-FFF2-40B4-BE49-F238E27FC236}">
                <a16:creationId xmlns:a16="http://schemas.microsoft.com/office/drawing/2014/main" id="{AC43055A-F961-4967-8101-56D5882DB8C5}"/>
              </a:ext>
            </a:extLst>
          </p:cNvPr>
          <p:cNvGraphicFramePr>
            <a:graphicFrameLocks noGrp="1"/>
          </p:cNvGraphicFramePr>
          <p:nvPr>
            <p:ph idx="1"/>
            <p:extLst>
              <p:ext uri="{D42A27DB-BD31-4B8C-83A1-F6EECF244321}">
                <p14:modId xmlns:p14="http://schemas.microsoft.com/office/powerpoint/2010/main" val="1215912320"/>
              </p:ext>
            </p:extLst>
          </p:nvPr>
        </p:nvGraphicFramePr>
        <p:xfrm>
          <a:off x="373224" y="1996752"/>
          <a:ext cx="11467324" cy="3629078"/>
        </p:xfrm>
        <a:graphic>
          <a:graphicData uri="http://schemas.openxmlformats.org/drawingml/2006/table">
            <a:tbl>
              <a:tblPr firstRow="1" firstCol="1" bandRow="1">
                <a:tableStyleId>{5C22544A-7EE6-4342-B048-85BDC9FD1C3A}</a:tableStyleId>
              </a:tblPr>
              <a:tblGrid>
                <a:gridCol w="5733662">
                  <a:extLst>
                    <a:ext uri="{9D8B030D-6E8A-4147-A177-3AD203B41FA5}">
                      <a16:colId xmlns:a16="http://schemas.microsoft.com/office/drawing/2014/main" val="3533203049"/>
                    </a:ext>
                  </a:extLst>
                </a:gridCol>
                <a:gridCol w="5733662">
                  <a:extLst>
                    <a:ext uri="{9D8B030D-6E8A-4147-A177-3AD203B41FA5}">
                      <a16:colId xmlns:a16="http://schemas.microsoft.com/office/drawing/2014/main" val="2813734244"/>
                    </a:ext>
                  </a:extLst>
                </a:gridCol>
              </a:tblGrid>
              <a:tr h="464874">
                <a:tc>
                  <a:txBody>
                    <a:bodyPr/>
                    <a:lstStyle/>
                    <a:p>
                      <a:pPr marL="0" marR="0" algn="just">
                        <a:lnSpc>
                          <a:spcPct val="107000"/>
                        </a:lnSpc>
                        <a:spcBef>
                          <a:spcPts val="0"/>
                        </a:spcBef>
                        <a:spcAft>
                          <a:spcPts val="0"/>
                        </a:spcAft>
                      </a:pPr>
                      <a:r>
                        <a:rPr lang="en-US" sz="2000" dirty="0">
                          <a:effectLst/>
                        </a:rPr>
                        <a:t>ARS 29-3409(D)</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38156" marR="138156" marT="0" marB="0"/>
                </a:tc>
                <a:tc>
                  <a:txBody>
                    <a:bodyPr/>
                    <a:lstStyle/>
                    <a:p>
                      <a:pPr marL="0" marR="0" algn="just">
                        <a:lnSpc>
                          <a:spcPct val="107000"/>
                        </a:lnSpc>
                        <a:spcBef>
                          <a:spcPts val="0"/>
                        </a:spcBef>
                        <a:spcAft>
                          <a:spcPts val="0"/>
                        </a:spcAft>
                      </a:pPr>
                      <a:r>
                        <a:rPr lang="en-US" sz="2000" dirty="0">
                          <a:effectLst/>
                        </a:rPr>
                        <a:t>ARS 29-3409(L)</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38156" marR="138156" marT="0" marB="0"/>
                </a:tc>
                <a:extLst>
                  <a:ext uri="{0D108BD9-81ED-4DB2-BD59-A6C34878D82A}">
                    <a16:rowId xmlns:a16="http://schemas.microsoft.com/office/drawing/2014/main" val="425343349"/>
                  </a:ext>
                </a:extLst>
              </a:tr>
              <a:tr h="3164204">
                <a:tc>
                  <a:txBody>
                    <a:bodyPr/>
                    <a:lstStyle/>
                    <a:p>
                      <a:pPr marL="0" marR="0" algn="just">
                        <a:lnSpc>
                          <a:spcPct val="107000"/>
                        </a:lnSpc>
                        <a:spcBef>
                          <a:spcPts val="0"/>
                        </a:spcBef>
                        <a:spcAft>
                          <a:spcPts val="0"/>
                        </a:spcAft>
                      </a:pPr>
                      <a:r>
                        <a:rPr lang="en-US" sz="2000" dirty="0">
                          <a:effectLst/>
                        </a:rPr>
                        <a:t>D. A member shall discharge the duties and obligations under this chapter or under the operating agreement and exercise any right consistently with the contractual obligation of good faith and fair dealing.</a:t>
                      </a:r>
                      <a:endParaRPr lang="en-US" sz="2200" dirty="0">
                        <a:effectLst/>
                      </a:endParaRPr>
                    </a:p>
                    <a:p>
                      <a:pPr marL="0" marR="0" algn="just">
                        <a:lnSpc>
                          <a:spcPct val="107000"/>
                        </a:lnSpc>
                        <a:spcBef>
                          <a:spcPts val="0"/>
                        </a:spcBef>
                        <a:spcAft>
                          <a:spcPts val="0"/>
                        </a:spcAft>
                      </a:pPr>
                      <a:r>
                        <a:rPr lang="en-US" sz="2200" dirty="0">
                          <a:effectLst/>
                        </a:rPr>
                        <a:t>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38156" marR="138156" marT="0" marB="0">
                    <a:solidFill>
                      <a:schemeClr val="accent6"/>
                    </a:solidFill>
                  </a:tcPr>
                </a:tc>
                <a:tc>
                  <a:txBody>
                    <a:bodyPr/>
                    <a:lstStyle/>
                    <a:p>
                      <a:pPr marL="0" marR="0" algn="just">
                        <a:lnSpc>
                          <a:spcPct val="107000"/>
                        </a:lnSpc>
                        <a:spcBef>
                          <a:spcPts val="0"/>
                        </a:spcBef>
                        <a:spcAft>
                          <a:spcPts val="0"/>
                        </a:spcAft>
                      </a:pPr>
                      <a:r>
                        <a:rPr lang="en-US" sz="2000" dirty="0">
                          <a:effectLst/>
                        </a:rPr>
                        <a:t>L. A manager shall discharge the duties and obligations under this chapter or under the operating agreement and exercise any right consistently with the contractual obligation of good faith and fair dealing.</a:t>
                      </a:r>
                      <a:endParaRPr lang="en-US" sz="2200" dirty="0">
                        <a:effectLst/>
                      </a:endParaRPr>
                    </a:p>
                    <a:p>
                      <a:pPr marL="0" marR="0" algn="just">
                        <a:lnSpc>
                          <a:spcPct val="107000"/>
                        </a:lnSpc>
                        <a:spcBef>
                          <a:spcPts val="0"/>
                        </a:spcBef>
                        <a:spcAft>
                          <a:spcPts val="0"/>
                        </a:spcAft>
                      </a:pPr>
                      <a:r>
                        <a:rPr lang="en-US" sz="2200" dirty="0">
                          <a:effectLst/>
                        </a:rPr>
                        <a:t>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38156" marR="138156" marT="0" marB="0"/>
                </a:tc>
                <a:extLst>
                  <a:ext uri="{0D108BD9-81ED-4DB2-BD59-A6C34878D82A}">
                    <a16:rowId xmlns:a16="http://schemas.microsoft.com/office/drawing/2014/main" val="3633290140"/>
                  </a:ext>
                </a:extLst>
              </a:tr>
            </a:tbl>
          </a:graphicData>
        </a:graphic>
      </p:graphicFrame>
    </p:spTree>
    <p:extLst>
      <p:ext uri="{BB962C8B-B14F-4D97-AF65-F5344CB8AC3E}">
        <p14:creationId xmlns:p14="http://schemas.microsoft.com/office/powerpoint/2010/main" val="3283769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A2DCE-6837-459B-B2F9-9FBC1F3C2C33}"/>
              </a:ext>
            </a:extLst>
          </p:cNvPr>
          <p:cNvSpPr>
            <a:spLocks noGrp="1"/>
          </p:cNvSpPr>
          <p:nvPr>
            <p:ph type="title"/>
          </p:nvPr>
        </p:nvSpPr>
        <p:spPr/>
        <p:txBody>
          <a:bodyPr/>
          <a:lstStyle/>
          <a:p>
            <a:r>
              <a:rPr lang="en-US" dirty="0"/>
              <a:t>Statutory Defenses in ARS 29-3409	</a:t>
            </a:r>
          </a:p>
        </p:txBody>
      </p:sp>
      <p:sp>
        <p:nvSpPr>
          <p:cNvPr id="3" name="Content Placeholder 2">
            <a:extLst>
              <a:ext uri="{FF2B5EF4-FFF2-40B4-BE49-F238E27FC236}">
                <a16:creationId xmlns:a16="http://schemas.microsoft.com/office/drawing/2014/main" id="{7C501BEB-70AF-43F0-9466-AC508F6CBD8E}"/>
              </a:ext>
            </a:extLst>
          </p:cNvPr>
          <p:cNvSpPr>
            <a:spLocks noGrp="1"/>
          </p:cNvSpPr>
          <p:nvPr>
            <p:ph idx="1"/>
          </p:nvPr>
        </p:nvSpPr>
        <p:spPr/>
        <p:txBody>
          <a:bodyPr/>
          <a:lstStyle/>
          <a:p>
            <a:r>
              <a:rPr lang="en-US" dirty="0"/>
              <a:t>Defense to breach of duty of loyalty </a:t>
            </a:r>
          </a:p>
          <a:p>
            <a:pPr lvl="1"/>
            <a:r>
              <a:rPr lang="en-US" dirty="0"/>
              <a:t>29-3409(G) it is a defense for the member accused of the breach of loyalty if the transaction was fair to the company. </a:t>
            </a:r>
          </a:p>
          <a:p>
            <a:pPr lvl="1"/>
            <a:r>
              <a:rPr lang="en-US" dirty="0"/>
              <a:t>29-3409(O) it is a defense for the manager accused of the breach of loyalty if the transaction was fair to the company. </a:t>
            </a:r>
          </a:p>
          <a:p>
            <a:r>
              <a:rPr lang="en-US" dirty="0"/>
              <a:t>Defense in general </a:t>
            </a:r>
          </a:p>
          <a:p>
            <a:pPr lvl="1"/>
            <a:r>
              <a:rPr lang="en-US" dirty="0"/>
              <a:t>29-3409(E) and (M) a member or manager does not violate the duty or obligation under the Act solely because the members/managers conduct furthers the member/managers own interest.</a:t>
            </a:r>
          </a:p>
          <a:p>
            <a:pPr lvl="1"/>
            <a:endParaRPr lang="en-US" dirty="0"/>
          </a:p>
        </p:txBody>
      </p:sp>
    </p:spTree>
    <p:extLst>
      <p:ext uri="{BB962C8B-B14F-4D97-AF65-F5344CB8AC3E}">
        <p14:creationId xmlns:p14="http://schemas.microsoft.com/office/powerpoint/2010/main" val="2823024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6757-53FE-4F16-9B8C-413D4D88D03C}"/>
              </a:ext>
            </a:extLst>
          </p:cNvPr>
          <p:cNvSpPr>
            <a:spLocks noGrp="1"/>
          </p:cNvSpPr>
          <p:nvPr>
            <p:ph type="title"/>
          </p:nvPr>
        </p:nvSpPr>
        <p:spPr>
          <a:xfrm>
            <a:off x="1451579" y="804519"/>
            <a:ext cx="9603275" cy="658521"/>
          </a:xfrm>
        </p:spPr>
        <p:txBody>
          <a:bodyPr/>
          <a:lstStyle/>
          <a:p>
            <a:r>
              <a:rPr lang="en-US" dirty="0"/>
              <a:t>fiduciary duties: Practitioner pointers</a:t>
            </a:r>
          </a:p>
        </p:txBody>
      </p:sp>
      <p:sp>
        <p:nvSpPr>
          <p:cNvPr id="3" name="Content Placeholder 2">
            <a:extLst>
              <a:ext uri="{FF2B5EF4-FFF2-40B4-BE49-F238E27FC236}">
                <a16:creationId xmlns:a16="http://schemas.microsoft.com/office/drawing/2014/main" id="{BBEEBF3B-3160-41C3-B784-987F86EB80AC}"/>
              </a:ext>
            </a:extLst>
          </p:cNvPr>
          <p:cNvSpPr>
            <a:spLocks noGrp="1"/>
          </p:cNvSpPr>
          <p:nvPr>
            <p:ph idx="1"/>
          </p:nvPr>
        </p:nvSpPr>
        <p:spPr>
          <a:xfrm>
            <a:off x="1451579" y="1898470"/>
            <a:ext cx="9603275" cy="3567876"/>
          </a:xfrm>
        </p:spPr>
        <p:txBody>
          <a:bodyPr>
            <a:normAutofit fontScale="70000" lnSpcReduction="20000"/>
          </a:bodyPr>
          <a:lstStyle/>
          <a:p>
            <a:r>
              <a:rPr lang="en-US" dirty="0"/>
              <a:t>Organizer may want to advise LLC to adopt corporate rules to have more clarity on the duties owed to each other. </a:t>
            </a:r>
          </a:p>
          <a:p>
            <a:r>
              <a:rPr lang="en-US" dirty="0"/>
              <a:t>Operating Agreement is critical to explaining the duties owed to the member, managers, and company. </a:t>
            </a:r>
          </a:p>
          <a:p>
            <a:r>
              <a:rPr lang="en-US" dirty="0"/>
              <a:t>Organizer must be sure there are not conflicting duties in the Operating Agreement, Articles of Organization and, if applicable, any Manager employment contracts. </a:t>
            </a:r>
          </a:p>
          <a:p>
            <a:r>
              <a:rPr lang="en-US" dirty="0"/>
              <a:t>Organizer must fully understand the benefits and burdens of being a member-managed company or being a manager-managed company. </a:t>
            </a:r>
          </a:p>
          <a:p>
            <a:pPr lvl="1"/>
            <a:r>
              <a:rPr lang="en-US" dirty="0"/>
              <a:t>Two sets of duties if the business is manager-managed. </a:t>
            </a:r>
          </a:p>
          <a:p>
            <a:r>
              <a:rPr lang="en-US" dirty="0"/>
              <a:t>Operating Agreements disclaiming fiduciary duties must be carefully drafted to clearly detail what duties are eliminated as a general disclaimer may not be sufficient. </a:t>
            </a:r>
          </a:p>
          <a:p>
            <a:pPr lvl="1"/>
            <a:r>
              <a:rPr lang="en-US" dirty="0"/>
              <a:t>Best practice is to list the statute and then address the duties owed.  </a:t>
            </a:r>
          </a:p>
          <a:p>
            <a:r>
              <a:rPr lang="en-US" dirty="0"/>
              <a:t>Litigators now have new standards of conduct to pursue members, managers, and LLC for problems. </a:t>
            </a:r>
          </a:p>
        </p:txBody>
      </p:sp>
    </p:spTree>
    <p:extLst>
      <p:ext uri="{BB962C8B-B14F-4D97-AF65-F5344CB8AC3E}">
        <p14:creationId xmlns:p14="http://schemas.microsoft.com/office/powerpoint/2010/main" val="38301805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8BF02-0315-4FC5-839E-4E6463913FD5}"/>
              </a:ext>
            </a:extLst>
          </p:cNvPr>
          <p:cNvSpPr>
            <a:spLocks noGrp="1"/>
          </p:cNvSpPr>
          <p:nvPr>
            <p:ph type="title"/>
          </p:nvPr>
        </p:nvSpPr>
        <p:spPr/>
        <p:txBody>
          <a:bodyPr/>
          <a:lstStyle/>
          <a:p>
            <a:r>
              <a:rPr lang="en-US" dirty="0"/>
              <a:t>Fiduciary duties: ethical implications </a:t>
            </a:r>
          </a:p>
        </p:txBody>
      </p:sp>
      <p:sp>
        <p:nvSpPr>
          <p:cNvPr id="3" name="Content Placeholder 2">
            <a:extLst>
              <a:ext uri="{FF2B5EF4-FFF2-40B4-BE49-F238E27FC236}">
                <a16:creationId xmlns:a16="http://schemas.microsoft.com/office/drawing/2014/main" id="{5A48DA4E-AB7E-46B1-928C-6D3EE821833B}"/>
              </a:ext>
            </a:extLst>
          </p:cNvPr>
          <p:cNvSpPr>
            <a:spLocks noGrp="1"/>
          </p:cNvSpPr>
          <p:nvPr>
            <p:ph idx="1"/>
          </p:nvPr>
        </p:nvSpPr>
        <p:spPr/>
        <p:txBody>
          <a:bodyPr/>
          <a:lstStyle/>
          <a:p>
            <a:r>
              <a:rPr lang="en-US" dirty="0"/>
              <a:t>ER 1.2 – scope of representation must be fully disclosed.  If representing the member, then Operating Agreement may look different than if representing the LLC. </a:t>
            </a:r>
          </a:p>
          <a:p>
            <a:r>
              <a:rPr lang="en-US" dirty="0"/>
              <a:t>ER 1.13 – potential conflict could arise if a member wants an Operating Agreement drafted on behalf of the LLC as member/client’s interest may be adverse to LLC given the statutory standard of conduct. </a:t>
            </a:r>
          </a:p>
        </p:txBody>
      </p:sp>
    </p:spTree>
    <p:extLst>
      <p:ext uri="{BB962C8B-B14F-4D97-AF65-F5344CB8AC3E}">
        <p14:creationId xmlns:p14="http://schemas.microsoft.com/office/powerpoint/2010/main" val="32259595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3068C-EF84-4CB7-ADEE-10986FCA6D1C}"/>
              </a:ext>
            </a:extLst>
          </p:cNvPr>
          <p:cNvSpPr>
            <a:spLocks noGrp="1"/>
          </p:cNvSpPr>
          <p:nvPr>
            <p:ph type="title"/>
          </p:nvPr>
        </p:nvSpPr>
        <p:spPr/>
        <p:txBody>
          <a:bodyPr/>
          <a:lstStyle/>
          <a:p>
            <a:r>
              <a:rPr lang="en-US" dirty="0"/>
              <a:t>Summary 	</a:t>
            </a:r>
          </a:p>
        </p:txBody>
      </p:sp>
      <p:sp>
        <p:nvSpPr>
          <p:cNvPr id="3" name="Content Placeholder 2">
            <a:extLst>
              <a:ext uri="{FF2B5EF4-FFF2-40B4-BE49-F238E27FC236}">
                <a16:creationId xmlns:a16="http://schemas.microsoft.com/office/drawing/2014/main" id="{E4FACE65-BBF0-438F-8C5B-5C804FBEB68D}"/>
              </a:ext>
            </a:extLst>
          </p:cNvPr>
          <p:cNvSpPr>
            <a:spLocks noGrp="1"/>
          </p:cNvSpPr>
          <p:nvPr>
            <p:ph idx="1"/>
          </p:nvPr>
        </p:nvSpPr>
        <p:spPr/>
        <p:txBody>
          <a:bodyPr/>
          <a:lstStyle/>
          <a:p>
            <a:r>
              <a:rPr lang="en-US" dirty="0"/>
              <a:t>New Act takes hold in September of 2019 and attorneys should familiarize themselves with it. </a:t>
            </a:r>
          </a:p>
          <a:p>
            <a:r>
              <a:rPr lang="en-US" dirty="0"/>
              <a:t>This is a complete replacement of the prior Act. </a:t>
            </a:r>
          </a:p>
          <a:p>
            <a:r>
              <a:rPr lang="en-US" dirty="0"/>
              <a:t>Operating Agreement is, essentially, required due to the control the Act gives it. </a:t>
            </a:r>
          </a:p>
          <a:p>
            <a:r>
              <a:rPr lang="en-US" dirty="0"/>
              <a:t>Duties are now statutory. </a:t>
            </a:r>
          </a:p>
          <a:p>
            <a:r>
              <a:rPr lang="en-US" dirty="0"/>
              <a:t>LLC are now a more complicated business structure because of the new duties included in the Act. </a:t>
            </a:r>
          </a:p>
          <a:p>
            <a:endParaRPr lang="en-US" dirty="0"/>
          </a:p>
          <a:p>
            <a:endParaRPr lang="en-US" dirty="0"/>
          </a:p>
        </p:txBody>
      </p:sp>
    </p:spTree>
    <p:extLst>
      <p:ext uri="{BB962C8B-B14F-4D97-AF65-F5344CB8AC3E}">
        <p14:creationId xmlns:p14="http://schemas.microsoft.com/office/powerpoint/2010/main" val="211477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98F14-98E0-4C7E-8774-77C9E20F48A0}"/>
              </a:ext>
            </a:extLst>
          </p:cNvPr>
          <p:cNvSpPr>
            <a:spLocks noGrp="1"/>
          </p:cNvSpPr>
          <p:nvPr>
            <p:ph type="title"/>
          </p:nvPr>
        </p:nvSpPr>
        <p:spPr/>
        <p:txBody>
          <a:bodyPr/>
          <a:lstStyle/>
          <a:p>
            <a:r>
              <a:rPr lang="en-US" dirty="0"/>
              <a:t>Problem with current law on limited liability companies</a:t>
            </a:r>
          </a:p>
        </p:txBody>
      </p:sp>
      <p:sp>
        <p:nvSpPr>
          <p:cNvPr id="3" name="Content Placeholder 2">
            <a:extLst>
              <a:ext uri="{FF2B5EF4-FFF2-40B4-BE49-F238E27FC236}">
                <a16:creationId xmlns:a16="http://schemas.microsoft.com/office/drawing/2014/main" id="{E0C81E61-7928-48A9-997F-F85EA5CFF151}"/>
              </a:ext>
            </a:extLst>
          </p:cNvPr>
          <p:cNvSpPr>
            <a:spLocks noGrp="1"/>
          </p:cNvSpPr>
          <p:nvPr>
            <p:ph idx="1"/>
          </p:nvPr>
        </p:nvSpPr>
        <p:spPr/>
        <p:txBody>
          <a:bodyPr/>
          <a:lstStyle/>
          <a:p>
            <a:r>
              <a:rPr lang="en-US" dirty="0"/>
              <a:t>Corporate governance </a:t>
            </a:r>
          </a:p>
          <a:p>
            <a:pPr lvl="1"/>
            <a:r>
              <a:rPr lang="en-US" dirty="0"/>
              <a:t>Arizona LLC’s can be formed without operating agreements and it created opportunity for members to usurp corporate opportunities and funds. </a:t>
            </a:r>
          </a:p>
          <a:p>
            <a:pPr lvl="1"/>
            <a:r>
              <a:rPr lang="en-US" dirty="0"/>
              <a:t>There was no statutory duty imposed on the members to ensure that all parties acted in the best interest of the business. </a:t>
            </a:r>
          </a:p>
          <a:p>
            <a:pPr lvl="1"/>
            <a:r>
              <a:rPr lang="en-US" dirty="0"/>
              <a:t>The tax structure allowed for a shelter of liability so it became a vehicle for hiding personal assets while still allowing personal use. </a:t>
            </a:r>
          </a:p>
          <a:p>
            <a:pPr lvl="1"/>
            <a:r>
              <a:rPr lang="en-US" dirty="0"/>
              <a:t>Lack of fiduciary duties to the company and the other members. </a:t>
            </a:r>
          </a:p>
        </p:txBody>
      </p:sp>
    </p:spTree>
    <p:extLst>
      <p:ext uri="{BB962C8B-B14F-4D97-AF65-F5344CB8AC3E}">
        <p14:creationId xmlns:p14="http://schemas.microsoft.com/office/powerpoint/2010/main" val="3822795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D68AB-E596-4635-9C9A-D3AAA50AFF01}"/>
              </a:ext>
            </a:extLst>
          </p:cNvPr>
          <p:cNvSpPr>
            <a:spLocks noGrp="1"/>
          </p:cNvSpPr>
          <p:nvPr>
            <p:ph type="title"/>
          </p:nvPr>
        </p:nvSpPr>
        <p:spPr/>
        <p:txBody>
          <a:bodyPr/>
          <a:lstStyle/>
          <a:p>
            <a:r>
              <a:rPr lang="en-US" dirty="0"/>
              <a:t>Court’s position on membership duties</a:t>
            </a:r>
          </a:p>
        </p:txBody>
      </p:sp>
      <p:sp>
        <p:nvSpPr>
          <p:cNvPr id="3" name="Content Placeholder 2">
            <a:extLst>
              <a:ext uri="{FF2B5EF4-FFF2-40B4-BE49-F238E27FC236}">
                <a16:creationId xmlns:a16="http://schemas.microsoft.com/office/drawing/2014/main" id="{44EA034C-BDC0-490A-91BD-7BABB392FFB6}"/>
              </a:ext>
            </a:extLst>
          </p:cNvPr>
          <p:cNvSpPr>
            <a:spLocks noGrp="1"/>
          </p:cNvSpPr>
          <p:nvPr>
            <p:ph idx="1"/>
          </p:nvPr>
        </p:nvSpPr>
        <p:spPr>
          <a:xfrm>
            <a:off x="1451579" y="2015732"/>
            <a:ext cx="9714168" cy="3450613"/>
          </a:xfrm>
        </p:spPr>
        <p:txBody>
          <a:bodyPr>
            <a:noAutofit/>
          </a:bodyPr>
          <a:lstStyle/>
          <a:p>
            <a:r>
              <a:rPr lang="en-US" sz="2400" dirty="0"/>
              <a:t>“We decline in this case to mechanically apply fiduciary duty principles from the law of closely-held corporations or partnerships to a limited liability company created under Arizona law.  The legislature did not explicitly outline any such duties for members of an LLC; instead, the LLC Act allows the members of an LLC to not only create an operating agreement, but also delineate in that agreement the duties members owe one another. “ </a:t>
            </a:r>
            <a:r>
              <a:rPr lang="en-US" sz="2400" i="1" dirty="0"/>
              <a:t>TM2008 Investments, Inc. v. Procon Capital Corp.</a:t>
            </a:r>
            <a:r>
              <a:rPr lang="en-US" sz="2400" dirty="0"/>
              <a:t>, 234 Ariz. 421, 323 P.3d 704 (Ct. App. 2014) . </a:t>
            </a:r>
          </a:p>
        </p:txBody>
      </p:sp>
    </p:spTree>
    <p:extLst>
      <p:ext uri="{BB962C8B-B14F-4D97-AF65-F5344CB8AC3E}">
        <p14:creationId xmlns:p14="http://schemas.microsoft.com/office/powerpoint/2010/main" val="168841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B5256-322B-4092-987B-7E702C9A9380}"/>
              </a:ext>
            </a:extLst>
          </p:cNvPr>
          <p:cNvSpPr>
            <a:spLocks noGrp="1"/>
          </p:cNvSpPr>
          <p:nvPr>
            <p:ph type="title"/>
          </p:nvPr>
        </p:nvSpPr>
        <p:spPr/>
        <p:txBody>
          <a:bodyPr/>
          <a:lstStyle/>
          <a:p>
            <a:r>
              <a:rPr lang="en-US" dirty="0"/>
              <a:t>New Arizona limited liability company act (“ACT”)	</a:t>
            </a:r>
          </a:p>
        </p:txBody>
      </p:sp>
      <p:sp>
        <p:nvSpPr>
          <p:cNvPr id="3" name="Content Placeholder 2">
            <a:extLst>
              <a:ext uri="{FF2B5EF4-FFF2-40B4-BE49-F238E27FC236}">
                <a16:creationId xmlns:a16="http://schemas.microsoft.com/office/drawing/2014/main" id="{2F0240E7-F643-4878-AAD7-0FDA346B8B2C}"/>
              </a:ext>
            </a:extLst>
          </p:cNvPr>
          <p:cNvSpPr>
            <a:spLocks noGrp="1"/>
          </p:cNvSpPr>
          <p:nvPr>
            <p:ph idx="1"/>
          </p:nvPr>
        </p:nvSpPr>
        <p:spPr/>
        <p:txBody>
          <a:bodyPr/>
          <a:lstStyle/>
          <a:p>
            <a:pPr lvl="1"/>
            <a:r>
              <a:rPr lang="en-US" dirty="0"/>
              <a:t>Modeled after the Revised Uniform Limited Liability Company Act (“RULLCA”) to make Arizona LLC law more in line with other states; </a:t>
            </a:r>
            <a:endParaRPr lang="en-US" sz="1600" dirty="0"/>
          </a:p>
          <a:p>
            <a:pPr lvl="1"/>
            <a:r>
              <a:rPr lang="en-US" dirty="0"/>
              <a:t>Used RULLCA to provide more precedent to interpret LLC disputes in litigation; </a:t>
            </a:r>
          </a:p>
          <a:p>
            <a:pPr lvl="1"/>
            <a:r>
              <a:rPr lang="en-US" dirty="0"/>
              <a:t>Since 2008, 21 states, including California, have enacted versions of the RULLCA;  and </a:t>
            </a:r>
          </a:p>
          <a:p>
            <a:pPr lvl="1"/>
            <a:r>
              <a:rPr lang="en-US" dirty="0"/>
              <a:t>Act will provide further protection to members and managers of LLC’s that do not have thoroughly drafted Operating Agreement. </a:t>
            </a:r>
          </a:p>
        </p:txBody>
      </p:sp>
    </p:spTree>
    <p:extLst>
      <p:ext uri="{BB962C8B-B14F-4D97-AF65-F5344CB8AC3E}">
        <p14:creationId xmlns:p14="http://schemas.microsoft.com/office/powerpoint/2010/main" val="11941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46AED-C430-435D-BB29-97AF4FB05C26}"/>
              </a:ext>
            </a:extLst>
          </p:cNvPr>
          <p:cNvSpPr>
            <a:spLocks noGrp="1"/>
          </p:cNvSpPr>
          <p:nvPr>
            <p:ph type="title"/>
          </p:nvPr>
        </p:nvSpPr>
        <p:spPr/>
        <p:txBody>
          <a:bodyPr/>
          <a:lstStyle/>
          <a:p>
            <a:r>
              <a:rPr lang="en-US" dirty="0"/>
              <a:t>Pertinent dates	</a:t>
            </a:r>
          </a:p>
        </p:txBody>
      </p:sp>
      <p:sp>
        <p:nvSpPr>
          <p:cNvPr id="3" name="Content Placeholder 2">
            <a:extLst>
              <a:ext uri="{FF2B5EF4-FFF2-40B4-BE49-F238E27FC236}">
                <a16:creationId xmlns:a16="http://schemas.microsoft.com/office/drawing/2014/main" id="{C0CBE7AE-7C7D-4A95-9018-0CF43E623DF6}"/>
              </a:ext>
            </a:extLst>
          </p:cNvPr>
          <p:cNvSpPr>
            <a:spLocks noGrp="1"/>
          </p:cNvSpPr>
          <p:nvPr>
            <p:ph idx="1"/>
          </p:nvPr>
        </p:nvSpPr>
        <p:spPr/>
        <p:txBody>
          <a:bodyPr/>
          <a:lstStyle/>
          <a:p>
            <a:r>
              <a:rPr lang="en-US" dirty="0"/>
              <a:t>April 10, 2018 - The Act was signed into law on April 10, 2018, but the language is still changing.</a:t>
            </a:r>
          </a:p>
          <a:p>
            <a:pPr lvl="1"/>
            <a:r>
              <a:rPr lang="en-US" dirty="0"/>
              <a:t>Information for this presentation was obtained from a March 20, 2019 copy of the Act found at LegiScan.</a:t>
            </a:r>
          </a:p>
          <a:p>
            <a:pPr lvl="1"/>
            <a:r>
              <a:rPr lang="en-US" dirty="0"/>
              <a:t>The final language will be completed before August 31, 2019. </a:t>
            </a:r>
          </a:p>
          <a:p>
            <a:r>
              <a:rPr lang="en-US" dirty="0"/>
              <a:t>August 31, 2019 – LLC’s formed after this date must comply with the terms of the Act. </a:t>
            </a:r>
          </a:p>
          <a:p>
            <a:r>
              <a:rPr lang="en-US" dirty="0"/>
              <a:t>August 31, 2020 – All Arizona LLC’s, past and present, must comply with the Act. </a:t>
            </a:r>
          </a:p>
        </p:txBody>
      </p:sp>
    </p:spTree>
    <p:extLst>
      <p:ext uri="{BB962C8B-B14F-4D97-AF65-F5344CB8AC3E}">
        <p14:creationId xmlns:p14="http://schemas.microsoft.com/office/powerpoint/2010/main" val="495775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D3675-7A97-4B94-B016-9B85D44C7C6B}"/>
              </a:ext>
            </a:extLst>
          </p:cNvPr>
          <p:cNvSpPr>
            <a:spLocks noGrp="1"/>
          </p:cNvSpPr>
          <p:nvPr>
            <p:ph type="title"/>
          </p:nvPr>
        </p:nvSpPr>
        <p:spPr/>
        <p:txBody>
          <a:bodyPr/>
          <a:lstStyle/>
          <a:p>
            <a:r>
              <a:rPr lang="en-US" dirty="0"/>
              <a:t>Overview of pertinent changes 		</a:t>
            </a:r>
          </a:p>
        </p:txBody>
      </p:sp>
      <p:sp>
        <p:nvSpPr>
          <p:cNvPr id="3" name="Content Placeholder 2">
            <a:extLst>
              <a:ext uri="{FF2B5EF4-FFF2-40B4-BE49-F238E27FC236}">
                <a16:creationId xmlns:a16="http://schemas.microsoft.com/office/drawing/2014/main" id="{DA58979A-D1AD-40DE-8602-9FD3742139C9}"/>
              </a:ext>
            </a:extLst>
          </p:cNvPr>
          <p:cNvSpPr>
            <a:spLocks noGrp="1"/>
          </p:cNvSpPr>
          <p:nvPr>
            <p:ph idx="1"/>
          </p:nvPr>
        </p:nvSpPr>
        <p:spPr/>
        <p:txBody>
          <a:bodyPr>
            <a:normAutofit lnSpcReduction="10000"/>
          </a:bodyPr>
          <a:lstStyle/>
          <a:p>
            <a:r>
              <a:rPr lang="en-US" dirty="0"/>
              <a:t>The Act is fully replacing the old act and not amending the existing Act. </a:t>
            </a:r>
          </a:p>
          <a:p>
            <a:r>
              <a:rPr lang="en-US" dirty="0"/>
              <a:t>Fiduciary duties and other duties will be expressly included in the Act. </a:t>
            </a:r>
          </a:p>
          <a:p>
            <a:r>
              <a:rPr lang="en-US" dirty="0"/>
              <a:t>The duties of members an managers will no longer be governed by common law. </a:t>
            </a:r>
          </a:p>
          <a:p>
            <a:r>
              <a:rPr lang="en-US" dirty="0"/>
              <a:t>Withdrawal is now called dissociation. </a:t>
            </a:r>
          </a:p>
          <a:p>
            <a:r>
              <a:rPr lang="en-US" dirty="0"/>
              <a:t>The Act provides default rules regarding indemnification and reimbursement rights of members and managers. </a:t>
            </a:r>
          </a:p>
          <a:p>
            <a:r>
              <a:rPr lang="en-US" dirty="0"/>
              <a:t>The Act will provide default rules for expulsion of a member for specific wrongful conduct. </a:t>
            </a:r>
          </a:p>
          <a:p>
            <a:pPr marL="0" indent="0">
              <a:buNone/>
            </a:pPr>
            <a:endParaRPr lang="en-US" dirty="0"/>
          </a:p>
        </p:txBody>
      </p:sp>
    </p:spTree>
    <p:extLst>
      <p:ext uri="{BB962C8B-B14F-4D97-AF65-F5344CB8AC3E}">
        <p14:creationId xmlns:p14="http://schemas.microsoft.com/office/powerpoint/2010/main" val="417585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CD2F2-F048-4958-BE57-607E9C5AEE0C}"/>
              </a:ext>
            </a:extLst>
          </p:cNvPr>
          <p:cNvSpPr>
            <a:spLocks noGrp="1"/>
          </p:cNvSpPr>
          <p:nvPr>
            <p:ph type="title"/>
          </p:nvPr>
        </p:nvSpPr>
        <p:spPr/>
        <p:txBody>
          <a:bodyPr/>
          <a:lstStyle/>
          <a:p>
            <a:r>
              <a:rPr lang="en-US" dirty="0"/>
              <a:t>Overview of pertinent changes (continued)	</a:t>
            </a:r>
          </a:p>
        </p:txBody>
      </p:sp>
      <p:sp>
        <p:nvSpPr>
          <p:cNvPr id="3" name="Content Placeholder 2">
            <a:extLst>
              <a:ext uri="{FF2B5EF4-FFF2-40B4-BE49-F238E27FC236}">
                <a16:creationId xmlns:a16="http://schemas.microsoft.com/office/drawing/2014/main" id="{BE805829-E9F0-4809-AED6-D924B13472AC}"/>
              </a:ext>
            </a:extLst>
          </p:cNvPr>
          <p:cNvSpPr>
            <a:spLocks noGrp="1"/>
          </p:cNvSpPr>
          <p:nvPr>
            <p:ph idx="1"/>
          </p:nvPr>
        </p:nvSpPr>
        <p:spPr/>
        <p:txBody>
          <a:bodyPr>
            <a:normAutofit lnSpcReduction="10000"/>
          </a:bodyPr>
          <a:lstStyle/>
          <a:p>
            <a:r>
              <a:rPr lang="en-US" dirty="0"/>
              <a:t>The Act provides for default provisions of member voting (voting provisions are in proportion to member’s share). </a:t>
            </a:r>
          </a:p>
          <a:p>
            <a:r>
              <a:rPr lang="en-US" dirty="0"/>
              <a:t>Statutory agent address is used to determine whether publication is necessary. </a:t>
            </a:r>
          </a:p>
          <a:p>
            <a:r>
              <a:rPr lang="en-US" dirty="0"/>
              <a:t>“Principal address” will replace the term “known place of business” and “principal office address.” </a:t>
            </a:r>
          </a:p>
          <a:p>
            <a:r>
              <a:rPr lang="en-US" dirty="0"/>
              <a:t>Allows for formation of a virtual LLC.</a:t>
            </a:r>
          </a:p>
          <a:p>
            <a:r>
              <a:rPr lang="en-US" dirty="0"/>
              <a:t>Any authorized party may sign documents and that authorization is not tied to management structure.  </a:t>
            </a:r>
          </a:p>
        </p:txBody>
      </p:sp>
    </p:spTree>
    <p:extLst>
      <p:ext uri="{BB962C8B-B14F-4D97-AF65-F5344CB8AC3E}">
        <p14:creationId xmlns:p14="http://schemas.microsoft.com/office/powerpoint/2010/main" val="81290609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5351</Words>
  <Application>Microsoft Office PowerPoint</Application>
  <PresentationFormat>Widescreen</PresentationFormat>
  <Paragraphs>529</Paragraphs>
  <Slides>36</Slides>
  <Notes>36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Gill Sans MT</vt:lpstr>
      <vt:lpstr>Times New Roman</vt:lpstr>
      <vt:lpstr>Gallery</vt:lpstr>
      <vt:lpstr>Arizona limited liability company act overhaul</vt:lpstr>
      <vt:lpstr>Purpose of presentation </vt:lpstr>
      <vt:lpstr>Court definition of Limited liability company: </vt:lpstr>
      <vt:lpstr>Problem with current law on limited liability companies</vt:lpstr>
      <vt:lpstr>Court’s position on membership duties</vt:lpstr>
      <vt:lpstr>New Arizona limited liability company act (“ACT”) </vt:lpstr>
      <vt:lpstr>Pertinent dates </vt:lpstr>
      <vt:lpstr>Overview of pertinent changes   </vt:lpstr>
      <vt:lpstr>Overview of pertinent changes (continued) </vt:lpstr>
      <vt:lpstr>What does this mean for existing llc with an operating agreement? </vt:lpstr>
      <vt:lpstr>What does this mean for existing LLC with an oral operating Agreement or no operating agreement? </vt:lpstr>
      <vt:lpstr>Act changes worth highlighting   </vt:lpstr>
      <vt:lpstr>Operating agreement</vt:lpstr>
      <vt:lpstr>Operating Agreement (Continued) ARS 29-3105 (A) – (B) Requirements</vt:lpstr>
      <vt:lpstr>Operating Agreement (Continued)  ARS 29-3105(C) Limitations </vt:lpstr>
      <vt:lpstr>Operating agreement (continued)  ARS 29-3105(D) – altering duties </vt:lpstr>
      <vt:lpstr>Operating agreement (continued)  ARS 29-3105(E) – Corporate election</vt:lpstr>
      <vt:lpstr>Operating agreement (continued) ARS 29-3106 </vt:lpstr>
      <vt:lpstr>Operating agreement: practitioner pointers</vt:lpstr>
      <vt:lpstr>Operating agreement: ethical implications </vt:lpstr>
      <vt:lpstr>Liability for inaccurate information ARS 29-3205</vt:lpstr>
      <vt:lpstr>Liability for inaccurate information:  practitioner pointers   </vt:lpstr>
      <vt:lpstr>Liability for inaccurate information: ethical implications  </vt:lpstr>
      <vt:lpstr>Member contribution  ARS 29-3403</vt:lpstr>
      <vt:lpstr>Member contributions: Practitioner points</vt:lpstr>
      <vt:lpstr>Membership contribution: ethical implications </vt:lpstr>
      <vt:lpstr>Standard of conduct for members and managers: ARS 29-3409 </vt:lpstr>
      <vt:lpstr>Standard of conduct for members and managers: ARS 29-3409 – Manager-managed </vt:lpstr>
      <vt:lpstr>Standard of conduct for members and managers: ARS 29-3409 – Manager-Managed  </vt:lpstr>
      <vt:lpstr>ARS 29-3409(B) and (j): Duty of loyalty </vt:lpstr>
      <vt:lpstr>ARS 29-3409(C) &amp; (k): Duty of care</vt:lpstr>
      <vt:lpstr>ARS 29-3409(D) &amp; (L): Duty to act in good faith</vt:lpstr>
      <vt:lpstr>Statutory Defenses in ARS 29-3409 </vt:lpstr>
      <vt:lpstr>fiduciary duties: Practitioner pointers</vt:lpstr>
      <vt:lpstr>Fiduciary duties: ethical implications </vt:lpstr>
      <vt:lpstr>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Arizona limited liability company act overhaul</dc:title>
  <dc:creator>Stockton Banfield</dc:creator>
  <cp:lastModifiedBy>Stockton Banfield</cp:lastModifiedBy>
  <cp:revision>35</cp:revision>
  <cp:lastPrinted>2019-03-22T17:24:54Z</cp:lastPrinted>
  <dcterms:created xsi:type="dcterms:W3CDTF">2019-03-21T20:24:17Z</dcterms:created>
  <dcterms:modified xsi:type="dcterms:W3CDTF">2019-06-19T21:52:10Z</dcterms:modified>
</cp:coreProperties>
</file>